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45"/>
  </p:notesMasterIdLst>
  <p:sldIdLst>
    <p:sldId id="256" r:id="rId5"/>
    <p:sldId id="258" r:id="rId6"/>
    <p:sldId id="257" r:id="rId7"/>
    <p:sldId id="401" r:id="rId8"/>
    <p:sldId id="404" r:id="rId9"/>
    <p:sldId id="478" r:id="rId10"/>
    <p:sldId id="479" r:id="rId11"/>
    <p:sldId id="429" r:id="rId12"/>
    <p:sldId id="431" r:id="rId13"/>
    <p:sldId id="432" r:id="rId14"/>
    <p:sldId id="433" r:id="rId15"/>
    <p:sldId id="405" r:id="rId16"/>
    <p:sldId id="407" r:id="rId17"/>
    <p:sldId id="406" r:id="rId18"/>
    <p:sldId id="477" r:id="rId19"/>
    <p:sldId id="471" r:id="rId20"/>
    <p:sldId id="483" r:id="rId21"/>
    <p:sldId id="468" r:id="rId22"/>
    <p:sldId id="466" r:id="rId23"/>
    <p:sldId id="465" r:id="rId24"/>
    <p:sldId id="469" r:id="rId25"/>
    <p:sldId id="470" r:id="rId26"/>
    <p:sldId id="467" r:id="rId27"/>
    <p:sldId id="473" r:id="rId28"/>
    <p:sldId id="436" r:id="rId29"/>
    <p:sldId id="499" r:id="rId30"/>
    <p:sldId id="497" r:id="rId31"/>
    <p:sldId id="492" r:id="rId32"/>
    <p:sldId id="494" r:id="rId33"/>
    <p:sldId id="495" r:id="rId34"/>
    <p:sldId id="496" r:id="rId35"/>
    <p:sldId id="475" r:id="rId36"/>
    <p:sldId id="480" r:id="rId37"/>
    <p:sldId id="481" r:id="rId38"/>
    <p:sldId id="489" r:id="rId39"/>
    <p:sldId id="490" r:id="rId40"/>
    <p:sldId id="485" r:id="rId41"/>
    <p:sldId id="487" r:id="rId42"/>
    <p:sldId id="488" r:id="rId43"/>
    <p:sldId id="48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3366CC"/>
    <a:srgbClr val="98F4FE"/>
    <a:srgbClr val="64E0EA"/>
    <a:srgbClr val="7D7D7D"/>
    <a:srgbClr val="545454"/>
    <a:srgbClr val="425B76"/>
    <a:srgbClr val="3F3F3F"/>
    <a:srgbClr val="5AA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1F976-0E81-4B88-B590-DCF0FA8D0052}" v="235" dt="2024-09-26T17:36:40.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557" autoAdjust="0"/>
  </p:normalViewPr>
  <p:slideViewPr>
    <p:cSldViewPr snapToGrid="0">
      <p:cViewPr varScale="1">
        <p:scale>
          <a:sx n="60" d="100"/>
          <a:sy n="60" d="100"/>
        </p:scale>
        <p:origin x="884" y="48"/>
      </p:cViewPr>
      <p:guideLst>
        <p:guide orient="horz" pos="3936"/>
        <p:guide pos="7488"/>
      </p:guideLst>
    </p:cSldViewPr>
  </p:slideViewPr>
  <p:outlineViewPr>
    <p:cViewPr>
      <p:scale>
        <a:sx n="33" d="100"/>
        <a:sy n="33" d="100"/>
      </p:scale>
      <p:origin x="0" y="-8964"/>
    </p:cViewPr>
  </p:outlineViewPr>
  <p:notesTextViewPr>
    <p:cViewPr>
      <p:scale>
        <a:sx n="1" d="1"/>
        <a:sy n="1" d="1"/>
      </p:scale>
      <p:origin x="0" y="0"/>
    </p:cViewPr>
  </p:notesTextViewPr>
  <p:sorterViewPr>
    <p:cViewPr>
      <p:scale>
        <a:sx n="103" d="100"/>
        <a:sy n="103" d="100"/>
      </p:scale>
      <p:origin x="0" y="-8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https://europeanba-my.sharepoint.com/personal/d_domanovic_europeanbloodalliance_eu/Documents/Documents/Copy%20of%20TSA_WN_2010_2012.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oleObject" Target="https://europeanba-my.sharepoint.com/personal/d_domanovic_europeanbloodalliance_eu/Documents/Documents/Copy%20of%20TSA_WN_2010_201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europeanba-my.sharepoint.com/personal/d_domanovic_europeanbloodalliance_eu/Documents/Documents/Copy%20of%20TSA_WN_2010_2012.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europeanba-my.sharepoint.com/personal/d_domanovic_europeanbloodalliance_eu/Documents/Documents/Copy%20of%20TSA_WN_2010_2012.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https://europeanba-my.sharepoint.com/personal/d_domanovic_europeanbloodalliance_eu/Documents/Documents/Copy%20of%20TSA_WN_2010_2012.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57300970148019E-2"/>
          <c:y val="1.6460176427299401E-2"/>
          <c:w val="0.85566412242935985"/>
          <c:h val="0.79214673338225117"/>
        </c:manualLayout>
      </c:layout>
      <c:barChart>
        <c:barDir val="col"/>
        <c:grouping val="clustered"/>
        <c:varyColors val="0"/>
        <c:ser>
          <c:idx val="0"/>
          <c:order val="0"/>
          <c:tx>
            <c:v>EU/EEA</c:v>
          </c:tx>
          <c:spPr>
            <a:solidFill>
              <a:srgbClr val="E97132"/>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000" b="0" i="0" u="none" strike="noStrike" kern="1200" baseline="0">
                    <a:solidFill>
                      <a:srgbClr val="000000"/>
                    </a:solidFill>
                    <a:latin typeface="Aptos"/>
                  </a:defRPr>
                </a:pPr>
                <a:endParaRPr lang="en-SI"/>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Lit>
              <c:formatCode>General</c:formatCode>
              <c:ptCount val="2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numLit>
          </c:cat>
          <c:val>
            <c:numLit>
              <c:formatCode>General</c:formatCode>
              <c:ptCount val="29"/>
              <c:pt idx="0">
                <c:v>0</c:v>
              </c:pt>
              <c:pt idx="1">
                <c:v>393</c:v>
              </c:pt>
              <c:pt idx="2">
                <c:v>5</c:v>
              </c:pt>
              <c:pt idx="3">
                <c:v>1</c:v>
              </c:pt>
              <c:pt idx="4">
                <c:v>0</c:v>
              </c:pt>
              <c:pt idx="5">
                <c:v>0</c:v>
              </c:pt>
              <c:pt idx="6">
                <c:v>0</c:v>
              </c:pt>
              <c:pt idx="7">
                <c:v>4</c:v>
              </c:pt>
              <c:pt idx="8">
                <c:v>9</c:v>
              </c:pt>
              <c:pt idx="9">
                <c:v>3</c:v>
              </c:pt>
              <c:pt idx="10">
                <c:v>4</c:v>
              </c:pt>
              <c:pt idx="11">
                <c:v>4</c:v>
              </c:pt>
              <c:pt idx="12">
                <c:v>11</c:v>
              </c:pt>
              <c:pt idx="13">
                <c:v>24</c:v>
              </c:pt>
              <c:pt idx="14">
                <c:v>29</c:v>
              </c:pt>
              <c:pt idx="15">
                <c:v>347</c:v>
              </c:pt>
              <c:pt idx="16">
                <c:v>146</c:v>
              </c:pt>
              <c:pt idx="17">
                <c:v>267</c:v>
              </c:pt>
              <c:pt idx="18">
                <c:v>273</c:v>
              </c:pt>
              <c:pt idx="19">
                <c:v>87</c:v>
              </c:pt>
              <c:pt idx="20">
                <c:v>121</c:v>
              </c:pt>
              <c:pt idx="21">
                <c:v>224</c:v>
              </c:pt>
              <c:pt idx="22">
                <c:v>201</c:v>
              </c:pt>
              <c:pt idx="23">
                <c:v>1503</c:v>
              </c:pt>
              <c:pt idx="24">
                <c:v>463</c:v>
              </c:pt>
              <c:pt idx="25">
                <c:v>336</c:v>
              </c:pt>
              <c:pt idx="26">
                <c:v>159</c:v>
              </c:pt>
              <c:pt idx="27">
                <c:v>1340</c:v>
              </c:pt>
              <c:pt idx="28">
                <c:v>709</c:v>
              </c:pt>
            </c:numLit>
          </c:val>
          <c:extLst>
            <c:ext xmlns:c16="http://schemas.microsoft.com/office/drawing/2014/chart" uri="{C3380CC4-5D6E-409C-BE32-E72D297353CC}">
              <c16:uniqueId val="{00000000-CF29-4E9E-BF6B-42EE7105A1B2}"/>
            </c:ext>
          </c:extLst>
        </c:ser>
        <c:dLbls>
          <c:showLegendKey val="0"/>
          <c:showVal val="0"/>
          <c:showCatName val="0"/>
          <c:showSerName val="0"/>
          <c:showPercent val="0"/>
          <c:showBubbleSize val="0"/>
        </c:dLbls>
        <c:gapWidth val="32"/>
        <c:axId val="1848884815"/>
        <c:axId val="1848879535"/>
      </c:barChart>
      <c:valAx>
        <c:axId val="1848879535"/>
        <c:scaling>
          <c:orientation val="minMax"/>
        </c:scaling>
        <c:delete val="0"/>
        <c:axPos val="l"/>
        <c:title>
          <c:tx>
            <c:rich>
              <a:bodyPr lIns="0" tIns="0" rIns="0" bIns="0"/>
              <a:lstStyle/>
              <a:p>
                <a:pPr marL="0" marR="0" indent="0" algn="ctr" defTabSz="914400" fontAlgn="auto" hangingPunct="1">
                  <a:lnSpc>
                    <a:spcPct val="100000"/>
                  </a:lnSpc>
                  <a:spcBef>
                    <a:spcPts val="0"/>
                  </a:spcBef>
                  <a:spcAft>
                    <a:spcPts val="0"/>
                  </a:spcAft>
                  <a:tabLst/>
                  <a:defRPr sz="700" b="1" i="0" u="none" strike="noStrike" kern="1200" baseline="0">
                    <a:solidFill>
                      <a:srgbClr val="000000"/>
                    </a:solidFill>
                    <a:latin typeface="Aptos"/>
                  </a:defRPr>
                </a:pPr>
                <a:r>
                  <a:rPr lang="en-GB" sz="700" b="1" i="0" u="none" strike="noStrike" kern="1200" cap="none" spc="0" baseline="0">
                    <a:solidFill>
                      <a:srgbClr val="000000"/>
                    </a:solidFill>
                    <a:uFillTx/>
                    <a:latin typeface="Aptos"/>
                  </a:rPr>
                  <a:t>NUMBER OF AUTOCHTHONOUS  WNV  CASES</a:t>
                </a:r>
              </a:p>
            </c:rich>
          </c:tx>
          <c:overlay val="0"/>
          <c:spPr>
            <a:noFill/>
            <a:ln>
              <a:noFill/>
            </a:ln>
          </c:spPr>
        </c:title>
        <c:numFmt formatCode="General" sourceLinked="0"/>
        <c:majorTickMark val="out"/>
        <c:minorTickMark val="none"/>
        <c:tickLblPos val="nextTo"/>
        <c:spPr>
          <a:noFill/>
          <a:ln w="12701" cap="flat">
            <a:solidFill>
              <a:srgbClr val="898989"/>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Aptos"/>
              </a:defRPr>
            </a:pPr>
            <a:endParaRPr lang="en-SI"/>
          </a:p>
        </c:txPr>
        <c:crossAx val="1848884815"/>
        <c:crosses val="autoZero"/>
        <c:crossBetween val="between"/>
      </c:valAx>
      <c:catAx>
        <c:axId val="1848884815"/>
        <c:scaling>
          <c:orientation val="minMax"/>
        </c:scaling>
        <c:delete val="0"/>
        <c:axPos val="b"/>
        <c:title>
          <c:tx>
            <c:rich>
              <a:bodyPr lIns="0" tIns="0" rIns="0" bIns="0"/>
              <a:lstStyle/>
              <a:p>
                <a:pPr marL="0" marR="0" indent="0" algn="ctr" defTabSz="914400" fontAlgn="auto" hangingPunct="1">
                  <a:lnSpc>
                    <a:spcPct val="100000"/>
                  </a:lnSpc>
                  <a:spcBef>
                    <a:spcPts val="0"/>
                  </a:spcBef>
                  <a:spcAft>
                    <a:spcPts val="0"/>
                  </a:spcAft>
                  <a:tabLst/>
                  <a:defRPr sz="1000" b="1" i="0" u="none" strike="noStrike" kern="1200" baseline="0">
                    <a:solidFill>
                      <a:srgbClr val="000000"/>
                    </a:solidFill>
                    <a:latin typeface="Aptos"/>
                  </a:defRPr>
                </a:pPr>
                <a:r>
                  <a:rPr lang="sv-SE" sz="1000" b="1" i="0" u="none" strike="noStrike" kern="1200" cap="none" spc="0" baseline="0">
                    <a:solidFill>
                      <a:srgbClr val="000000"/>
                    </a:solidFill>
                    <a:uFillTx/>
                    <a:latin typeface="Aptos"/>
                  </a:rPr>
                  <a:t>YEAR</a:t>
                </a:r>
              </a:p>
            </c:rich>
          </c:tx>
          <c:layout>
            <c:manualLayout>
              <c:xMode val="edge"/>
              <c:yMode val="edge"/>
              <c:x val="0.48682481008041767"/>
              <c:y val="0.95898759975142589"/>
            </c:manualLayout>
          </c:layout>
          <c:overlay val="0"/>
          <c:spPr>
            <a:noFill/>
            <a:ln>
              <a:noFill/>
            </a:ln>
          </c:spPr>
        </c:title>
        <c:numFmt formatCode="General" sourceLinked="0"/>
        <c:majorTickMark val="out"/>
        <c:minorTickMark val="none"/>
        <c:tickLblPos val="nextTo"/>
        <c:spPr>
          <a:noFill/>
          <a:ln w="12701" cap="flat">
            <a:solidFill>
              <a:srgbClr val="898989"/>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Aptos"/>
              </a:defRPr>
            </a:pPr>
            <a:endParaRPr lang="en-SI"/>
          </a:p>
        </c:txPr>
        <c:crossAx val="1848879535"/>
        <c:crosses val="autoZero"/>
        <c:auto val="1"/>
        <c:lblAlgn val="ctr"/>
        <c:lblOffset val="100"/>
        <c:noMultiLvlLbl val="0"/>
      </c:catAx>
      <c:spPr>
        <a:solidFill>
          <a:srgbClr val="F5F8EE"/>
        </a:solidFill>
        <a:ln w="25402">
          <a:solidFill>
            <a:srgbClr val="0C445E"/>
          </a:solidFill>
          <a:prstDash val="solid"/>
        </a:ln>
      </c:spPr>
    </c:plotArea>
    <c:legend>
      <c:legendPos val="r"/>
      <c:layout>
        <c:manualLayout>
          <c:xMode val="edge"/>
          <c:yMode val="edge"/>
          <c:x val="0.42313856488326673"/>
          <c:y val="4.7669049923649745E-2"/>
          <c:w val="0.27921242754049908"/>
          <c:h val="9.8781043629182747E-2"/>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1400" b="0" i="0" u="none" strike="noStrike" kern="1200" baseline="0">
              <a:solidFill>
                <a:srgbClr val="000000"/>
              </a:solidFill>
              <a:latin typeface="Aptos"/>
            </a:defRPr>
          </a:pPr>
          <a:endParaRPr lang="en-SI"/>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Aptos"/>
        </a:defRPr>
      </a:pPr>
      <a:endParaRPr lang="en-SI"/>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173879948591205E-2"/>
          <c:y val="8.4381420635781676E-2"/>
          <c:w val="0.88340291068836618"/>
          <c:h val="0.82838915670790414"/>
        </c:manualLayout>
      </c:layout>
      <c:barChart>
        <c:barDir val="col"/>
        <c:grouping val="clustered"/>
        <c:varyColors val="0"/>
        <c:ser>
          <c:idx val="1"/>
          <c:order val="0"/>
          <c:tx>
            <c:strRef>
              <c:f>Sheet3!$B$1</c:f>
              <c:strCache>
                <c:ptCount val="1"/>
                <c:pt idx="0">
                  <c:v>EU/EEA</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Sheet3!$A$5:$A$29</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Sheet3!$B$5:$B$29</c:f>
              <c:numCache>
                <c:formatCode>General</c:formatCode>
                <c:ptCount val="25"/>
                <c:pt idx="1">
                  <c:v>393</c:v>
                </c:pt>
                <c:pt idx="2">
                  <c:v>5</c:v>
                </c:pt>
                <c:pt idx="3">
                  <c:v>1</c:v>
                </c:pt>
                <c:pt idx="4">
                  <c:v>0</c:v>
                </c:pt>
                <c:pt idx="5">
                  <c:v>0</c:v>
                </c:pt>
                <c:pt idx="6">
                  <c:v>0</c:v>
                </c:pt>
                <c:pt idx="7">
                  <c:v>4</c:v>
                </c:pt>
                <c:pt idx="8">
                  <c:v>9</c:v>
                </c:pt>
                <c:pt idx="9">
                  <c:v>3</c:v>
                </c:pt>
                <c:pt idx="10">
                  <c:v>4</c:v>
                </c:pt>
                <c:pt idx="11">
                  <c:v>4</c:v>
                </c:pt>
                <c:pt idx="12">
                  <c:v>11</c:v>
                </c:pt>
                <c:pt idx="13">
                  <c:v>24</c:v>
                </c:pt>
                <c:pt idx="14">
                  <c:v>29</c:v>
                </c:pt>
                <c:pt idx="15">
                  <c:v>347</c:v>
                </c:pt>
                <c:pt idx="16">
                  <c:v>146</c:v>
                </c:pt>
                <c:pt idx="17">
                  <c:v>267</c:v>
                </c:pt>
                <c:pt idx="18">
                  <c:v>273</c:v>
                </c:pt>
                <c:pt idx="19">
                  <c:v>87</c:v>
                </c:pt>
                <c:pt idx="20">
                  <c:v>121</c:v>
                </c:pt>
                <c:pt idx="21">
                  <c:v>224</c:v>
                </c:pt>
                <c:pt idx="22">
                  <c:v>201</c:v>
                </c:pt>
                <c:pt idx="23">
                  <c:v>1503</c:v>
                </c:pt>
                <c:pt idx="24">
                  <c:v>463</c:v>
                </c:pt>
              </c:numCache>
            </c:numRef>
          </c:val>
          <c:extLst>
            <c:ext xmlns:c16="http://schemas.microsoft.com/office/drawing/2014/chart" uri="{C3380CC4-5D6E-409C-BE32-E72D297353CC}">
              <c16:uniqueId val="{00000000-B199-4C3B-9901-BF60C0C83635}"/>
            </c:ext>
          </c:extLst>
        </c:ser>
        <c:ser>
          <c:idx val="0"/>
          <c:order val="1"/>
          <c:tx>
            <c:strRef>
              <c:f>Sheet3!$D$1</c:f>
              <c:strCache>
                <c:ptCount val="1"/>
                <c:pt idx="0">
                  <c:v>Neighbouring countries</c:v>
                </c:pt>
              </c:strCache>
            </c:strRef>
          </c:tx>
          <c:spPr>
            <a:solidFill>
              <a:schemeClr val="accent6">
                <a:lumMod val="60000"/>
                <a:lumOff val="40000"/>
              </a:schemeClr>
            </a:solidFill>
          </c:spPr>
          <c:invertIfNegative val="0"/>
          <c:cat>
            <c:numRef>
              <c:f>Sheet3!$A$5:$A$29</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Sheet3!$C$5:$C$27</c:f>
              <c:numCache>
                <c:formatCode>General</c:formatCode>
                <c:ptCount val="23"/>
                <c:pt idx="14">
                  <c:v>1</c:v>
                </c:pt>
                <c:pt idx="15">
                  <c:v>9</c:v>
                </c:pt>
                <c:pt idx="16">
                  <c:v>4</c:v>
                </c:pt>
                <c:pt idx="17">
                  <c:v>12</c:v>
                </c:pt>
                <c:pt idx="18">
                  <c:v>7</c:v>
                </c:pt>
                <c:pt idx="19">
                  <c:v>3</c:v>
                </c:pt>
                <c:pt idx="20">
                  <c:v>5</c:v>
                </c:pt>
                <c:pt idx="21">
                  <c:v>14</c:v>
                </c:pt>
                <c:pt idx="22">
                  <c:v>7</c:v>
                </c:pt>
              </c:numCache>
            </c:numRef>
          </c:val>
          <c:extLst>
            <c:ext xmlns:c16="http://schemas.microsoft.com/office/drawing/2014/chart" uri="{C3380CC4-5D6E-409C-BE32-E72D297353CC}">
              <c16:uniqueId val="{00000001-B199-4C3B-9901-BF60C0C83635}"/>
            </c:ext>
          </c:extLst>
        </c:ser>
        <c:dLbls>
          <c:showLegendKey val="0"/>
          <c:showVal val="0"/>
          <c:showCatName val="0"/>
          <c:showSerName val="0"/>
          <c:showPercent val="0"/>
          <c:showBubbleSize val="0"/>
        </c:dLbls>
        <c:gapWidth val="32"/>
        <c:axId val="719193416"/>
        <c:axId val="719193808"/>
      </c:barChart>
      <c:catAx>
        <c:axId val="719193416"/>
        <c:scaling>
          <c:orientation val="minMax"/>
        </c:scaling>
        <c:delete val="0"/>
        <c:axPos val="b"/>
        <c:title>
          <c:tx>
            <c:rich>
              <a:bodyPr/>
              <a:lstStyle/>
              <a:p>
                <a:pPr>
                  <a:defRPr/>
                </a:pPr>
                <a:r>
                  <a:rPr lang="en-US" dirty="0"/>
                  <a:t>YEAR</a:t>
                </a:r>
              </a:p>
            </c:rich>
          </c:tx>
          <c:layout>
            <c:manualLayout>
              <c:xMode val="edge"/>
              <c:yMode val="edge"/>
              <c:x val="0.48682480053220373"/>
              <c:y val="0.96042556603754803"/>
            </c:manualLayout>
          </c:layout>
          <c:overlay val="0"/>
        </c:title>
        <c:numFmt formatCode="General" sourceLinked="1"/>
        <c:majorTickMark val="out"/>
        <c:minorTickMark val="none"/>
        <c:tickLblPos val="nextTo"/>
        <c:crossAx val="719193808"/>
        <c:crosses val="autoZero"/>
        <c:auto val="1"/>
        <c:lblAlgn val="ctr"/>
        <c:lblOffset val="100"/>
        <c:noMultiLvlLbl val="0"/>
      </c:catAx>
      <c:valAx>
        <c:axId val="719193808"/>
        <c:scaling>
          <c:orientation val="minMax"/>
        </c:scaling>
        <c:delete val="0"/>
        <c:axPos val="l"/>
        <c:title>
          <c:tx>
            <c:rich>
              <a:bodyPr/>
              <a:lstStyle/>
              <a:p>
                <a:pPr>
                  <a:defRPr/>
                </a:pPr>
                <a:r>
                  <a:rPr lang="en-US" dirty="0"/>
                  <a:t>NUMBER OF CASES</a:t>
                </a:r>
              </a:p>
            </c:rich>
          </c:tx>
          <c:overlay val="0"/>
        </c:title>
        <c:numFmt formatCode="General" sourceLinked="1"/>
        <c:majorTickMark val="out"/>
        <c:minorTickMark val="none"/>
        <c:tickLblPos val="nextTo"/>
        <c:crossAx val="719193416"/>
        <c:crosses val="autoZero"/>
        <c:crossBetween val="between"/>
      </c:valAx>
      <c:spPr>
        <a:solidFill>
          <a:srgbClr val="F5F8EE"/>
        </a:solidFill>
        <a:ln w="25400">
          <a:solidFill>
            <a:schemeClr val="accent1">
              <a:shade val="50000"/>
            </a:schemeClr>
          </a:solidFill>
        </a:ln>
      </c:spPr>
    </c:plotArea>
    <c:legend>
      <c:legendPos val="b"/>
      <c:layout>
        <c:manualLayout>
          <c:xMode val="edge"/>
          <c:yMode val="edge"/>
          <c:x val="0.10079332416785966"/>
          <c:y val="0.11307528847810101"/>
          <c:w val="0.27921248558783807"/>
          <c:h val="9.8780987420160754E-2"/>
        </c:manualLayout>
      </c:layout>
      <c:overlay val="0"/>
      <c:txPr>
        <a:bodyPr/>
        <a:lstStyle/>
        <a:p>
          <a:pPr>
            <a:defRPr sz="1100"/>
          </a:pPr>
          <a:endParaRPr lang="en-SI"/>
        </a:p>
      </c:txPr>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SI"/>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sv-SE" sz="1200" b="1" dirty="0">
                <a:solidFill>
                  <a:schemeClr val="tx1"/>
                </a:solidFill>
              </a:rPr>
              <a:t>Autochthonous cases in</a:t>
            </a:r>
            <a:r>
              <a:rPr lang="sv-SE" sz="1200" b="1" baseline="0" dirty="0">
                <a:solidFill>
                  <a:schemeClr val="tx1"/>
                </a:solidFill>
              </a:rPr>
              <a:t> the mainland EU/EEA</a:t>
            </a:r>
            <a:r>
              <a:rPr lang="sv-SE" sz="1200" b="1" dirty="0">
                <a:solidFill>
                  <a:schemeClr val="tx1"/>
                </a:solidFill>
              </a:rPr>
              <a:t> 2010 - 2023 </a:t>
            </a:r>
          </a:p>
        </c:rich>
      </c:tx>
      <c:layout>
        <c:manualLayout>
          <c:xMode val="edge"/>
          <c:yMode val="edge"/>
          <c:x val="0.10239911000603952"/>
          <c:y val="6.58966223910252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SI"/>
        </a:p>
      </c:txPr>
    </c:title>
    <c:autoTitleDeleted val="0"/>
    <c:plotArea>
      <c:layout>
        <c:manualLayout>
          <c:layoutTarget val="inner"/>
          <c:xMode val="edge"/>
          <c:yMode val="edge"/>
          <c:x val="9.5093679306400086E-2"/>
          <c:y val="0.22130715616425831"/>
          <c:w val="0.82493280679173764"/>
          <c:h val="0.67756542131445174"/>
        </c:manualLayout>
      </c:layout>
      <c:barChart>
        <c:barDir val="col"/>
        <c:grouping val="clustered"/>
        <c:varyColors val="0"/>
        <c:ser>
          <c:idx val="0"/>
          <c:order val="0"/>
          <c:tx>
            <c:strRef>
              <c:f>'[Copy of TSA_WN_2010_2012.xlsx]Dengue'!$J$47</c:f>
              <c:strCache>
                <c:ptCount val="1"/>
                <c:pt idx="0">
                  <c:v>Autochthonous cases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'[Copy of TSA_WN_2010_2012.xlsx]Dengue'!$I$48:$I$60</c:f>
              <c:strCache>
                <c:ptCount val="13"/>
                <c:pt idx="0">
                  <c:v>2010</c:v>
                </c:pt>
                <c:pt idx="1">
                  <c:v>2013</c:v>
                </c:pt>
                <c:pt idx="2">
                  <c:v>2014</c:v>
                </c:pt>
                <c:pt idx="3">
                  <c:v>2015</c:v>
                </c:pt>
                <c:pt idx="4">
                  <c:v>2016</c:v>
                </c:pt>
                <c:pt idx="5">
                  <c:v>2017</c:v>
                </c:pt>
                <c:pt idx="6">
                  <c:v>2018</c:v>
                </c:pt>
                <c:pt idx="7">
                  <c:v>2019</c:v>
                </c:pt>
                <c:pt idx="8">
                  <c:v>2020</c:v>
                </c:pt>
                <c:pt idx="9">
                  <c:v>2021</c:v>
                </c:pt>
                <c:pt idx="10">
                  <c:v>2022</c:v>
                </c:pt>
                <c:pt idx="11">
                  <c:v>2023</c:v>
                </c:pt>
                <c:pt idx="12">
                  <c:v>2024*</c:v>
                </c:pt>
              </c:strCache>
            </c:strRef>
          </c:cat>
          <c:val>
            <c:numRef>
              <c:f>'[Copy of TSA_WN_2010_2012.xlsx]Dengue'!$J$48:$J$60</c:f>
              <c:numCache>
                <c:formatCode>General</c:formatCode>
                <c:ptCount val="13"/>
                <c:pt idx="0">
                  <c:v>12</c:v>
                </c:pt>
                <c:pt idx="1">
                  <c:v>1</c:v>
                </c:pt>
                <c:pt idx="2">
                  <c:v>4</c:v>
                </c:pt>
                <c:pt idx="3">
                  <c:v>8</c:v>
                </c:pt>
                <c:pt idx="4">
                  <c:v>0</c:v>
                </c:pt>
                <c:pt idx="5">
                  <c:v>0</c:v>
                </c:pt>
                <c:pt idx="6">
                  <c:v>14</c:v>
                </c:pt>
                <c:pt idx="7">
                  <c:v>10</c:v>
                </c:pt>
                <c:pt idx="8">
                  <c:v>23</c:v>
                </c:pt>
                <c:pt idx="9">
                  <c:v>2</c:v>
                </c:pt>
                <c:pt idx="10">
                  <c:v>71</c:v>
                </c:pt>
                <c:pt idx="11">
                  <c:v>25</c:v>
                </c:pt>
                <c:pt idx="12">
                  <c:v>289</c:v>
                </c:pt>
              </c:numCache>
            </c:numRef>
          </c:val>
          <c:extLst>
            <c:ext xmlns:c16="http://schemas.microsoft.com/office/drawing/2014/chart" uri="{C3380CC4-5D6E-409C-BE32-E72D297353CC}">
              <c16:uniqueId val="{00000001-FFFD-4FEB-874D-87EB04EFB669}"/>
            </c:ext>
          </c:extLst>
        </c:ser>
        <c:dLbls>
          <c:dLblPos val="outEnd"/>
          <c:showLegendKey val="0"/>
          <c:showVal val="1"/>
          <c:showCatName val="0"/>
          <c:showSerName val="0"/>
          <c:showPercent val="0"/>
          <c:showBubbleSize val="0"/>
        </c:dLbls>
        <c:gapWidth val="219"/>
        <c:overlap val="-27"/>
        <c:axId val="106524912"/>
        <c:axId val="2130434080"/>
      </c:barChart>
      <c:catAx>
        <c:axId val="10652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I"/>
          </a:p>
        </c:txPr>
        <c:crossAx val="2130434080"/>
        <c:crosses val="autoZero"/>
        <c:auto val="1"/>
        <c:lblAlgn val="ctr"/>
        <c:lblOffset val="100"/>
        <c:noMultiLvlLbl val="0"/>
      </c:catAx>
      <c:valAx>
        <c:axId val="21304340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I"/>
          </a:p>
        </c:txPr>
        <c:crossAx val="106524912"/>
        <c:crosses val="autoZero"/>
        <c:crossBetween val="between"/>
      </c:valAx>
      <c:spPr>
        <a:solidFill>
          <a:srgbClr val="FFFFCC"/>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'[Copy of TSA_WN_2010_2012.xlsx]Dengue'!$D$28</c:f>
              <c:strCache>
                <c:ptCount val="1"/>
                <c:pt idx="0">
                  <c:v>Reported cases</c:v>
                </c:pt>
              </c:strCache>
            </c:strRef>
          </c:tx>
          <c:spPr>
            <a:solidFill>
              <a:schemeClr val="accent3">
                <a:lumMod val="75000"/>
              </a:schemeClr>
            </a:solidFill>
          </c:spPr>
          <c:invertIfNegative val="0"/>
          <c:cat>
            <c:numRef>
              <c:f>'[Copy of TSA_WN_2010_2012.xlsx]Dengue'!$C$29:$C$43</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'[Copy of TSA_WN_2010_2012.xlsx]Dengue'!$D$29:$D$43</c:f>
              <c:numCache>
                <c:formatCode>General</c:formatCode>
                <c:ptCount val="15"/>
                <c:pt idx="0">
                  <c:v>530</c:v>
                </c:pt>
                <c:pt idx="1">
                  <c:v>577</c:v>
                </c:pt>
                <c:pt idx="2">
                  <c:v>1622</c:v>
                </c:pt>
                <c:pt idx="3">
                  <c:v>610</c:v>
                </c:pt>
                <c:pt idx="4">
                  <c:v>1207</c:v>
                </c:pt>
                <c:pt idx="5">
                  <c:v>2427</c:v>
                </c:pt>
                <c:pt idx="6">
                  <c:v>1796</c:v>
                </c:pt>
                <c:pt idx="7">
                  <c:v>2209</c:v>
                </c:pt>
                <c:pt idx="8">
                  <c:v>2899</c:v>
                </c:pt>
                <c:pt idx="9">
                  <c:v>2028</c:v>
                </c:pt>
                <c:pt idx="10">
                  <c:v>2214</c:v>
                </c:pt>
                <c:pt idx="11">
                  <c:v>4363</c:v>
                </c:pt>
                <c:pt idx="12">
                  <c:v>1957</c:v>
                </c:pt>
                <c:pt idx="13">
                  <c:v>428</c:v>
                </c:pt>
                <c:pt idx="14">
                  <c:v>1757</c:v>
                </c:pt>
              </c:numCache>
            </c:numRef>
          </c:val>
          <c:extLst>
            <c:ext xmlns:c16="http://schemas.microsoft.com/office/drawing/2014/chart" uri="{C3380CC4-5D6E-409C-BE32-E72D297353CC}">
              <c16:uniqueId val="{00000000-95A1-4A19-8BC6-0C4589488715}"/>
            </c:ext>
          </c:extLst>
        </c:ser>
        <c:ser>
          <c:idx val="2"/>
          <c:order val="1"/>
          <c:tx>
            <c:strRef>
              <c:f>'[Copy of TSA_WN_2010_2012.xlsx]Dengue'!$E$28</c:f>
              <c:strCache>
                <c:ptCount val="1"/>
                <c:pt idx="0">
                  <c:v>Confirmed cases</c:v>
                </c:pt>
              </c:strCache>
            </c:strRef>
          </c:tx>
          <c:spPr>
            <a:solidFill>
              <a:srgbClr val="FFC0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'[Copy of TSA_WN_2010_2012.xlsx]Dengue'!$C$29:$C$43</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'[Copy of TSA_WN_2010_2012.xlsx]Dengue'!$E$29:$E$43</c:f>
              <c:numCache>
                <c:formatCode>General</c:formatCode>
                <c:ptCount val="15"/>
                <c:pt idx="0">
                  <c:v>487</c:v>
                </c:pt>
                <c:pt idx="1">
                  <c:v>522</c:v>
                </c:pt>
                <c:pt idx="2">
                  <c:v>1143</c:v>
                </c:pt>
                <c:pt idx="3">
                  <c:v>560</c:v>
                </c:pt>
                <c:pt idx="4">
                  <c:v>1118</c:v>
                </c:pt>
                <c:pt idx="5">
                  <c:v>1998</c:v>
                </c:pt>
                <c:pt idx="6">
                  <c:v>1510</c:v>
                </c:pt>
                <c:pt idx="7">
                  <c:v>1924</c:v>
                </c:pt>
                <c:pt idx="8">
                  <c:v>2418</c:v>
                </c:pt>
                <c:pt idx="9">
                  <c:v>1818</c:v>
                </c:pt>
                <c:pt idx="10">
                  <c:v>2033</c:v>
                </c:pt>
                <c:pt idx="11">
                  <c:v>4020</c:v>
                </c:pt>
                <c:pt idx="12">
                  <c:v>1820</c:v>
                </c:pt>
                <c:pt idx="13">
                  <c:v>410</c:v>
                </c:pt>
                <c:pt idx="14">
                  <c:v>1560</c:v>
                </c:pt>
              </c:numCache>
            </c:numRef>
          </c:val>
          <c:extLst>
            <c:ext xmlns:c16="http://schemas.microsoft.com/office/drawing/2014/chart" uri="{C3380CC4-5D6E-409C-BE32-E72D297353CC}">
              <c16:uniqueId val="{00000001-95A1-4A19-8BC6-0C4589488715}"/>
            </c:ext>
          </c:extLst>
        </c:ser>
        <c:dLbls>
          <c:showLegendKey val="0"/>
          <c:showVal val="0"/>
          <c:showCatName val="0"/>
          <c:showSerName val="0"/>
          <c:showPercent val="0"/>
          <c:showBubbleSize val="0"/>
        </c:dLbls>
        <c:gapWidth val="150"/>
        <c:axId val="720591024"/>
        <c:axId val="720591416"/>
      </c:barChart>
      <c:lineChart>
        <c:grouping val="standard"/>
        <c:varyColors val="0"/>
        <c:ser>
          <c:idx val="3"/>
          <c:order val="2"/>
          <c:tx>
            <c:strRef>
              <c:f>'[Copy of TSA_WN_2010_2012.xlsx]Dengue'!$F$28</c:f>
              <c:strCache>
                <c:ptCount val="1"/>
                <c:pt idx="0">
                  <c:v>Conf.case rate</c:v>
                </c:pt>
              </c:strCache>
            </c:strRef>
          </c:tx>
          <c:spPr>
            <a:ln w="6350">
              <a:solidFill>
                <a:schemeClr val="accent1">
                  <a:lumMod val="75000"/>
                </a:schemeClr>
              </a:solidFill>
            </a:ln>
          </c:spPr>
          <c:marker>
            <c:symbol val="none"/>
          </c:marker>
          <c:cat>
            <c:numRef>
              <c:f>'[Copy of TSA_WN_2010_2012.xlsx]Dengue'!$C$29:$C$43</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'[Copy of TSA_WN_2010_2012.xlsx]Dengue'!$F$29:$F$43</c:f>
              <c:numCache>
                <c:formatCode>General</c:formatCode>
                <c:ptCount val="15"/>
                <c:pt idx="0">
                  <c:v>0.12</c:v>
                </c:pt>
                <c:pt idx="1">
                  <c:v>0.13</c:v>
                </c:pt>
                <c:pt idx="2">
                  <c:v>0.35</c:v>
                </c:pt>
                <c:pt idx="3">
                  <c:v>0.13</c:v>
                </c:pt>
                <c:pt idx="4">
                  <c:v>0.26</c:v>
                </c:pt>
                <c:pt idx="5">
                  <c:v>0.5</c:v>
                </c:pt>
                <c:pt idx="6">
                  <c:v>0.4</c:v>
                </c:pt>
                <c:pt idx="7">
                  <c:v>0.5</c:v>
                </c:pt>
                <c:pt idx="8">
                  <c:v>0.6</c:v>
                </c:pt>
                <c:pt idx="9">
                  <c:v>0.4</c:v>
                </c:pt>
                <c:pt idx="10">
                  <c:v>0.5</c:v>
                </c:pt>
                <c:pt idx="11">
                  <c:v>0.9</c:v>
                </c:pt>
                <c:pt idx="12">
                  <c:v>0.5</c:v>
                </c:pt>
                <c:pt idx="13">
                  <c:v>0.1</c:v>
                </c:pt>
                <c:pt idx="14">
                  <c:v>0.4</c:v>
                </c:pt>
              </c:numCache>
            </c:numRef>
          </c:val>
          <c:smooth val="0"/>
          <c:extLst>
            <c:ext xmlns:c16="http://schemas.microsoft.com/office/drawing/2014/chart" uri="{C3380CC4-5D6E-409C-BE32-E72D297353CC}">
              <c16:uniqueId val="{00000002-95A1-4A19-8BC6-0C4589488715}"/>
            </c:ext>
          </c:extLst>
        </c:ser>
        <c:dLbls>
          <c:showLegendKey val="0"/>
          <c:showVal val="0"/>
          <c:showCatName val="0"/>
          <c:showSerName val="0"/>
          <c:showPercent val="0"/>
          <c:showBubbleSize val="0"/>
        </c:dLbls>
        <c:marker val="1"/>
        <c:smooth val="0"/>
        <c:axId val="720592200"/>
        <c:axId val="720591808"/>
      </c:lineChart>
      <c:catAx>
        <c:axId val="720591024"/>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720591416"/>
        <c:crosses val="autoZero"/>
        <c:auto val="1"/>
        <c:lblAlgn val="ctr"/>
        <c:lblOffset val="100"/>
        <c:noMultiLvlLbl val="0"/>
      </c:catAx>
      <c:valAx>
        <c:axId val="720591416"/>
        <c:scaling>
          <c:orientation val="minMax"/>
        </c:scaling>
        <c:delete val="0"/>
        <c:axPos val="l"/>
        <c:majorGridlines/>
        <c:title>
          <c:tx>
            <c:rich>
              <a:bodyPr rot="-5400000" vert="horz"/>
              <a:lstStyle/>
              <a:p>
                <a:pPr>
                  <a:defRPr/>
                </a:pPr>
                <a:r>
                  <a:rPr lang="en-US"/>
                  <a:t>Number of cases</a:t>
                </a:r>
              </a:p>
            </c:rich>
          </c:tx>
          <c:overlay val="0"/>
        </c:title>
        <c:numFmt formatCode="General" sourceLinked="1"/>
        <c:majorTickMark val="out"/>
        <c:minorTickMark val="none"/>
        <c:tickLblPos val="nextTo"/>
        <c:crossAx val="720591024"/>
        <c:crosses val="autoZero"/>
        <c:crossBetween val="between"/>
      </c:valAx>
      <c:valAx>
        <c:axId val="720591808"/>
        <c:scaling>
          <c:orientation val="minMax"/>
          <c:min val="0"/>
        </c:scaling>
        <c:delete val="0"/>
        <c:axPos val="r"/>
        <c:title>
          <c:tx>
            <c:rich>
              <a:bodyPr rot="-5400000" vert="horz"/>
              <a:lstStyle/>
              <a:p>
                <a:pPr>
                  <a:defRPr/>
                </a:pPr>
                <a:r>
                  <a:rPr lang="en-US"/>
                  <a:t>Cases/100 000</a:t>
                </a:r>
              </a:p>
            </c:rich>
          </c:tx>
          <c:overlay val="0"/>
        </c:title>
        <c:numFmt formatCode="General" sourceLinked="1"/>
        <c:majorTickMark val="out"/>
        <c:minorTickMark val="none"/>
        <c:tickLblPos val="nextTo"/>
        <c:crossAx val="720592200"/>
        <c:crosses val="max"/>
        <c:crossBetween val="between"/>
      </c:valAx>
      <c:catAx>
        <c:axId val="720592200"/>
        <c:scaling>
          <c:orientation val="minMax"/>
        </c:scaling>
        <c:delete val="1"/>
        <c:axPos val="b"/>
        <c:numFmt formatCode="General" sourceLinked="1"/>
        <c:majorTickMark val="out"/>
        <c:minorTickMark val="none"/>
        <c:tickLblPos val="nextTo"/>
        <c:crossAx val="720591808"/>
        <c:crosses val="autoZero"/>
        <c:auto val="1"/>
        <c:lblAlgn val="ctr"/>
        <c:lblOffset val="100"/>
        <c:noMultiLvlLbl val="0"/>
      </c:catAx>
      <c:spPr>
        <a:solidFill>
          <a:srgbClr val="FFFFCC"/>
        </a:solidFill>
      </c:spPr>
    </c:plotArea>
    <c:legend>
      <c:legendPos val="b"/>
      <c:layout>
        <c:manualLayout>
          <c:xMode val="edge"/>
          <c:yMode val="edge"/>
          <c:x val="0.10788726646715933"/>
          <c:y val="0.85457399510676546"/>
          <c:w val="0.7842254670656813"/>
          <c:h val="7.2416272242525906E-2"/>
        </c:manualLayout>
      </c:layout>
      <c:overlay val="0"/>
    </c:legend>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'[Copy of TSA_WN_2010_2012.xlsx]CHIKV'!$E$9</c:f>
              <c:strCache>
                <c:ptCount val="1"/>
                <c:pt idx="0">
                  <c:v>Reported cases</c:v>
                </c:pt>
              </c:strCache>
            </c:strRef>
          </c:tx>
          <c:spPr>
            <a:solidFill>
              <a:srgbClr val="FF66FF"/>
            </a:solidFill>
          </c:spPr>
          <c:invertIfNegative val="0"/>
          <c:cat>
            <c:numRef>
              <c:f>'[Copy of TSA_WN_2010_2012.xlsx]CHIKV'!$D$10:$D$24</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'[Copy of TSA_WN_2010_2012.xlsx]CHIKV'!$E$10:$E$24</c:f>
              <c:numCache>
                <c:formatCode>General</c:formatCode>
                <c:ptCount val="15"/>
                <c:pt idx="0">
                  <c:v>41</c:v>
                </c:pt>
                <c:pt idx="1">
                  <c:v>149</c:v>
                </c:pt>
                <c:pt idx="2">
                  <c:v>179</c:v>
                </c:pt>
                <c:pt idx="3">
                  <c:v>55</c:v>
                </c:pt>
                <c:pt idx="4">
                  <c:v>51</c:v>
                </c:pt>
                <c:pt idx="5">
                  <c:v>72</c:v>
                </c:pt>
                <c:pt idx="6">
                  <c:v>1461</c:v>
                </c:pt>
                <c:pt idx="7">
                  <c:v>624</c:v>
                </c:pt>
                <c:pt idx="8">
                  <c:v>492</c:v>
                </c:pt>
                <c:pt idx="9">
                  <c:v>548</c:v>
                </c:pt>
                <c:pt idx="10">
                  <c:v>160</c:v>
                </c:pt>
                <c:pt idx="11">
                  <c:v>516</c:v>
                </c:pt>
                <c:pt idx="12">
                  <c:v>59</c:v>
                </c:pt>
                <c:pt idx="13">
                  <c:v>12</c:v>
                </c:pt>
                <c:pt idx="14">
                  <c:v>64</c:v>
                </c:pt>
              </c:numCache>
            </c:numRef>
          </c:val>
          <c:extLst>
            <c:ext xmlns:c16="http://schemas.microsoft.com/office/drawing/2014/chart" uri="{C3380CC4-5D6E-409C-BE32-E72D297353CC}">
              <c16:uniqueId val="{00000000-B1CC-4B08-ABE9-ED6422DF63BB}"/>
            </c:ext>
          </c:extLst>
        </c:ser>
        <c:ser>
          <c:idx val="2"/>
          <c:order val="1"/>
          <c:tx>
            <c:strRef>
              <c:f>'[Copy of TSA_WN_2010_2012.xlsx]CHIKV'!$F$9</c:f>
              <c:strCache>
                <c:ptCount val="1"/>
                <c:pt idx="0">
                  <c:v>Confirmed cases</c:v>
                </c:pt>
              </c:strCache>
            </c:strRef>
          </c:tx>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'[Copy of TSA_WN_2010_2012.xlsx]CHIKV'!$D$10:$D$24</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'[Copy of TSA_WN_2010_2012.xlsx]CHIKV'!$F$10:$F$24</c:f>
              <c:numCache>
                <c:formatCode>General</c:formatCode>
                <c:ptCount val="15"/>
                <c:pt idx="0">
                  <c:v>25</c:v>
                </c:pt>
                <c:pt idx="1">
                  <c:v>100</c:v>
                </c:pt>
                <c:pt idx="2">
                  <c:v>56</c:v>
                </c:pt>
                <c:pt idx="3">
                  <c:v>41</c:v>
                </c:pt>
                <c:pt idx="4">
                  <c:v>40</c:v>
                </c:pt>
                <c:pt idx="5">
                  <c:v>57</c:v>
                </c:pt>
                <c:pt idx="6">
                  <c:v>875</c:v>
                </c:pt>
                <c:pt idx="7">
                  <c:v>478</c:v>
                </c:pt>
                <c:pt idx="8">
                  <c:v>366</c:v>
                </c:pt>
                <c:pt idx="9">
                  <c:v>461</c:v>
                </c:pt>
                <c:pt idx="10">
                  <c:v>160</c:v>
                </c:pt>
                <c:pt idx="11">
                  <c:v>421</c:v>
                </c:pt>
                <c:pt idx="12">
                  <c:v>52</c:v>
                </c:pt>
                <c:pt idx="13">
                  <c:v>12</c:v>
                </c:pt>
                <c:pt idx="14">
                  <c:v>52</c:v>
                </c:pt>
              </c:numCache>
            </c:numRef>
          </c:val>
          <c:extLst>
            <c:ext xmlns:c16="http://schemas.microsoft.com/office/drawing/2014/chart" uri="{C3380CC4-5D6E-409C-BE32-E72D297353CC}">
              <c16:uniqueId val="{00000001-B1CC-4B08-ABE9-ED6422DF63BB}"/>
            </c:ext>
          </c:extLst>
        </c:ser>
        <c:dLbls>
          <c:showLegendKey val="0"/>
          <c:showVal val="0"/>
          <c:showCatName val="0"/>
          <c:showSerName val="0"/>
          <c:showPercent val="0"/>
          <c:showBubbleSize val="0"/>
        </c:dLbls>
        <c:gapWidth val="150"/>
        <c:axId val="720098608"/>
        <c:axId val="720099000"/>
      </c:barChart>
      <c:lineChart>
        <c:grouping val="standard"/>
        <c:varyColors val="0"/>
        <c:ser>
          <c:idx val="3"/>
          <c:order val="2"/>
          <c:tx>
            <c:strRef>
              <c:f>'[Copy of TSA_WN_2010_2012.xlsx]CHIKV'!$G$9</c:f>
              <c:strCache>
                <c:ptCount val="1"/>
                <c:pt idx="0">
                  <c:v>Conf.case rate</c:v>
                </c:pt>
              </c:strCache>
            </c:strRef>
          </c:tx>
          <c:spPr>
            <a:ln w="19050">
              <a:solidFill>
                <a:schemeClr val="tx1"/>
              </a:solidFill>
            </a:ln>
          </c:spPr>
          <c:marker>
            <c:symbol val="none"/>
          </c:marker>
          <c:cat>
            <c:numRef>
              <c:f>'[Copy of TSA_WN_2010_2012.xlsx]CHIKV'!$D$10:$D$24</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'[Copy of TSA_WN_2010_2012.xlsx]CHIKV'!$G$10:$G$24</c:f>
              <c:numCache>
                <c:formatCode>General</c:formatCode>
                <c:ptCount val="15"/>
                <c:pt idx="0">
                  <c:v>0.01</c:v>
                </c:pt>
                <c:pt idx="1">
                  <c:v>0.04</c:v>
                </c:pt>
                <c:pt idx="2">
                  <c:v>0.04</c:v>
                </c:pt>
                <c:pt idx="3">
                  <c:v>0.01</c:v>
                </c:pt>
                <c:pt idx="4">
                  <c:v>0.01</c:v>
                </c:pt>
                <c:pt idx="5">
                  <c:v>0.02</c:v>
                </c:pt>
                <c:pt idx="6">
                  <c:v>0.31</c:v>
                </c:pt>
                <c:pt idx="7">
                  <c:v>0.1</c:v>
                </c:pt>
                <c:pt idx="8">
                  <c:v>0.1</c:v>
                </c:pt>
                <c:pt idx="9">
                  <c:v>0.1</c:v>
                </c:pt>
                <c:pt idx="10">
                  <c:v>0.03</c:v>
                </c:pt>
                <c:pt idx="11">
                  <c:v>0.1</c:v>
                </c:pt>
                <c:pt idx="12">
                  <c:v>0.01</c:v>
                </c:pt>
                <c:pt idx="13">
                  <c:v>1E-3</c:v>
                </c:pt>
                <c:pt idx="14">
                  <c:v>1E-3</c:v>
                </c:pt>
              </c:numCache>
            </c:numRef>
          </c:val>
          <c:smooth val="0"/>
          <c:extLst>
            <c:ext xmlns:c16="http://schemas.microsoft.com/office/drawing/2014/chart" uri="{C3380CC4-5D6E-409C-BE32-E72D297353CC}">
              <c16:uniqueId val="{00000002-B1CC-4B08-ABE9-ED6422DF63BB}"/>
            </c:ext>
          </c:extLst>
        </c:ser>
        <c:dLbls>
          <c:showLegendKey val="0"/>
          <c:showVal val="0"/>
          <c:showCatName val="0"/>
          <c:showSerName val="0"/>
          <c:showPercent val="0"/>
          <c:showBubbleSize val="0"/>
        </c:dLbls>
        <c:marker val="1"/>
        <c:smooth val="0"/>
        <c:axId val="720099784"/>
        <c:axId val="720099392"/>
      </c:lineChart>
      <c:catAx>
        <c:axId val="720098608"/>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720099000"/>
        <c:crosses val="autoZero"/>
        <c:auto val="1"/>
        <c:lblAlgn val="ctr"/>
        <c:lblOffset val="100"/>
        <c:noMultiLvlLbl val="0"/>
      </c:catAx>
      <c:valAx>
        <c:axId val="720099000"/>
        <c:scaling>
          <c:orientation val="minMax"/>
          <c:max val="2000"/>
        </c:scaling>
        <c:delete val="0"/>
        <c:axPos val="l"/>
        <c:majorGridlines/>
        <c:title>
          <c:tx>
            <c:rich>
              <a:bodyPr rot="-5400000" vert="horz"/>
              <a:lstStyle/>
              <a:p>
                <a:pPr>
                  <a:defRPr/>
                </a:pPr>
                <a:r>
                  <a:rPr lang="en-US"/>
                  <a:t>Number of cases</a:t>
                </a:r>
              </a:p>
            </c:rich>
          </c:tx>
          <c:overlay val="0"/>
        </c:title>
        <c:numFmt formatCode="General" sourceLinked="1"/>
        <c:majorTickMark val="out"/>
        <c:minorTickMark val="none"/>
        <c:tickLblPos val="nextTo"/>
        <c:crossAx val="720098608"/>
        <c:crosses val="autoZero"/>
        <c:crossBetween val="between"/>
        <c:minorUnit val="10"/>
      </c:valAx>
      <c:valAx>
        <c:axId val="720099392"/>
        <c:scaling>
          <c:orientation val="minMax"/>
          <c:max val="0.35000000000000003"/>
          <c:min val="0"/>
        </c:scaling>
        <c:delete val="0"/>
        <c:axPos val="r"/>
        <c:title>
          <c:tx>
            <c:rich>
              <a:bodyPr rot="-5400000" vert="horz"/>
              <a:lstStyle/>
              <a:p>
                <a:pPr>
                  <a:defRPr/>
                </a:pPr>
                <a:r>
                  <a:rPr lang="en-US"/>
                  <a:t>Cases / 100 000</a:t>
                </a:r>
              </a:p>
            </c:rich>
          </c:tx>
          <c:overlay val="0"/>
        </c:title>
        <c:numFmt formatCode="General" sourceLinked="1"/>
        <c:majorTickMark val="out"/>
        <c:minorTickMark val="none"/>
        <c:tickLblPos val="nextTo"/>
        <c:crossAx val="720099784"/>
        <c:crosses val="max"/>
        <c:crossBetween val="between"/>
        <c:majorUnit val="0.1"/>
        <c:minorUnit val="1.0000000000000002E-2"/>
      </c:valAx>
      <c:catAx>
        <c:axId val="720099784"/>
        <c:scaling>
          <c:orientation val="minMax"/>
        </c:scaling>
        <c:delete val="1"/>
        <c:axPos val="b"/>
        <c:numFmt formatCode="General" sourceLinked="1"/>
        <c:majorTickMark val="out"/>
        <c:minorTickMark val="none"/>
        <c:tickLblPos val="nextTo"/>
        <c:crossAx val="720099392"/>
        <c:crosses val="autoZero"/>
        <c:auto val="1"/>
        <c:lblAlgn val="ctr"/>
        <c:lblOffset val="100"/>
        <c:noMultiLvlLbl val="0"/>
      </c:catAx>
      <c:spPr>
        <a:solidFill>
          <a:srgbClr val="FFFFCC"/>
        </a:solidFill>
      </c:spPr>
    </c:plotArea>
    <c:legend>
      <c:legendPos val="b"/>
      <c:layout>
        <c:manualLayout>
          <c:xMode val="edge"/>
          <c:yMode val="edge"/>
          <c:x val="0.11296306507571287"/>
          <c:y val="0.88564977345418228"/>
          <c:w val="0.78350518909146205"/>
          <c:h val="6.0669263183867603E-2"/>
        </c:manualLayout>
      </c:layout>
      <c:overlay val="0"/>
    </c:legend>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r>
              <a:rPr lang="en-GB" sz="1000" b="1">
                <a:solidFill>
                  <a:schemeClr val="tx1"/>
                </a:solidFill>
              </a:rPr>
              <a:t>Autochthous</a:t>
            </a:r>
            <a:r>
              <a:rPr lang="en-GB" sz="1000" b="1" baseline="0">
                <a:solidFill>
                  <a:schemeClr val="tx1"/>
                </a:solidFill>
              </a:rPr>
              <a:t> </a:t>
            </a:r>
            <a:r>
              <a:rPr lang="en-SI" sz="1000" b="1">
                <a:solidFill>
                  <a:schemeClr val="tx1"/>
                </a:solidFill>
              </a:rPr>
              <a:t>cases</a:t>
            </a:r>
            <a:r>
              <a:rPr lang="en-GB" sz="1000" b="1">
                <a:solidFill>
                  <a:schemeClr val="tx1"/>
                </a:solidFill>
              </a:rPr>
              <a:t> in the mainland EU/EEA 2007-2024</a:t>
            </a:r>
            <a:endParaRPr lang="en-SI" sz="1000" b="1">
              <a:solidFill>
                <a:schemeClr val="tx1"/>
              </a:solidFill>
            </a:endParaRP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SI"/>
        </a:p>
      </c:txPr>
    </c:title>
    <c:autoTitleDeleted val="0"/>
    <c:plotArea>
      <c:layout/>
      <c:barChart>
        <c:barDir val="col"/>
        <c:grouping val="clustered"/>
        <c:varyColors val="0"/>
        <c:ser>
          <c:idx val="0"/>
          <c:order val="0"/>
          <c:tx>
            <c:strRef>
              <c:f>'[Copy of TSA_WN_2010_2012.xlsx]CHIKV'!$E$25</c:f>
              <c:strCache>
                <c:ptCount val="1"/>
                <c:pt idx="0">
                  <c:v>Number of cases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SI"/>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'[Copy of TSA_WN_2010_2012.xlsx]CHIKV'!$D$26:$D$43</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'[Copy of TSA_WN_2010_2012.xlsx]CHIKV'!$E$26:$E$43</c:f>
              <c:numCache>
                <c:formatCode>General</c:formatCode>
                <c:ptCount val="18"/>
                <c:pt idx="0">
                  <c:v>217</c:v>
                </c:pt>
                <c:pt idx="1">
                  <c:v>0</c:v>
                </c:pt>
                <c:pt idx="2">
                  <c:v>0</c:v>
                </c:pt>
                <c:pt idx="3">
                  <c:v>2</c:v>
                </c:pt>
                <c:pt idx="4">
                  <c:v>0</c:v>
                </c:pt>
                <c:pt idx="5">
                  <c:v>0</c:v>
                </c:pt>
                <c:pt idx="6">
                  <c:v>0</c:v>
                </c:pt>
                <c:pt idx="7">
                  <c:v>12</c:v>
                </c:pt>
                <c:pt idx="8">
                  <c:v>0</c:v>
                </c:pt>
                <c:pt idx="9">
                  <c:v>0</c:v>
                </c:pt>
                <c:pt idx="10">
                  <c:v>287</c:v>
                </c:pt>
                <c:pt idx="11">
                  <c:v>0</c:v>
                </c:pt>
                <c:pt idx="12">
                  <c:v>0</c:v>
                </c:pt>
                <c:pt idx="13">
                  <c:v>0</c:v>
                </c:pt>
                <c:pt idx="14">
                  <c:v>0</c:v>
                </c:pt>
                <c:pt idx="15">
                  <c:v>0</c:v>
                </c:pt>
                <c:pt idx="16">
                  <c:v>0</c:v>
                </c:pt>
                <c:pt idx="17">
                  <c:v>1</c:v>
                </c:pt>
              </c:numCache>
            </c:numRef>
          </c:val>
          <c:extLst>
            <c:ext xmlns:c16="http://schemas.microsoft.com/office/drawing/2014/chart" uri="{C3380CC4-5D6E-409C-BE32-E72D297353CC}">
              <c16:uniqueId val="{00000000-D110-4F2F-A8A5-809663F7C49D}"/>
            </c:ext>
          </c:extLst>
        </c:ser>
        <c:dLbls>
          <c:showLegendKey val="0"/>
          <c:showVal val="0"/>
          <c:showCatName val="0"/>
          <c:showSerName val="0"/>
          <c:showPercent val="0"/>
          <c:showBubbleSize val="0"/>
        </c:dLbls>
        <c:gapWidth val="219"/>
        <c:overlap val="-27"/>
        <c:axId val="2125779600"/>
        <c:axId val="107899392"/>
      </c:barChart>
      <c:catAx>
        <c:axId val="21257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I"/>
          </a:p>
        </c:txPr>
        <c:crossAx val="107899392"/>
        <c:crosses val="autoZero"/>
        <c:auto val="1"/>
        <c:lblAlgn val="ctr"/>
        <c:lblOffset val="100"/>
        <c:noMultiLvlLbl val="0"/>
      </c:catAx>
      <c:valAx>
        <c:axId val="107899392"/>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I"/>
          </a:p>
        </c:txPr>
        <c:crossAx val="2125779600"/>
        <c:crosses val="autoZero"/>
        <c:crossBetween val="between"/>
        <c:minorUnit val="1"/>
      </c:valAx>
      <c:spPr>
        <a:solidFill>
          <a:srgbClr val="FFFFCC"/>
        </a:solidFill>
        <a:ln>
          <a:noFill/>
        </a:ln>
        <a:effectLst/>
      </c:spPr>
    </c:plotArea>
    <c:plotVisOnly val="1"/>
    <c:dispBlanksAs val="gap"/>
    <c:showDLblsOverMax val="0"/>
  </c:chart>
  <c:spPr>
    <a:noFill/>
    <a:ln>
      <a:noFill/>
    </a:ln>
    <a:effectLst/>
  </c:spPr>
  <c:txPr>
    <a:bodyPr/>
    <a:lstStyle/>
    <a:p>
      <a:pPr>
        <a:defRPr/>
      </a:pPr>
      <a:endParaRPr lang="en-S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50000"/>
                  </a:schemeClr>
                </a:solidFill>
                <a:latin typeface="+mn-lt"/>
                <a:ea typeface="+mn-ea"/>
                <a:cs typeface="+mn-cs"/>
              </a:defRPr>
            </a:pPr>
            <a:r>
              <a:rPr lang="en-US"/>
              <a:t>Imported ZIKA cases EU/EEA.</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50000"/>
                </a:schemeClr>
              </a:solidFill>
              <a:latin typeface="+mn-lt"/>
              <a:ea typeface="+mn-ea"/>
              <a:cs typeface="+mn-cs"/>
            </a:defRPr>
          </a:pPr>
          <a:endParaRPr lang="en-SI"/>
        </a:p>
      </c:txPr>
    </c:title>
    <c:autoTitleDeleted val="0"/>
    <c:plotArea>
      <c:layout>
        <c:manualLayout>
          <c:layoutTarget val="inner"/>
          <c:xMode val="edge"/>
          <c:yMode val="edge"/>
          <c:x val="7.9543656010517202E-2"/>
          <c:y val="0.14627097760302976"/>
          <c:w val="0.87484759675505819"/>
          <c:h val="0.6753340729777928"/>
        </c:manualLayout>
      </c:layout>
      <c:barChart>
        <c:barDir val="col"/>
        <c:grouping val="clustered"/>
        <c:varyColors val="0"/>
        <c:ser>
          <c:idx val="1"/>
          <c:order val="1"/>
          <c:tx>
            <c:strRef>
              <c:f>'[Copy of TSA_WN_2010_2012.xlsx]ZIKA'!$D$38</c:f>
              <c:strCache>
                <c:ptCount val="1"/>
                <c:pt idx="0">
                  <c:v>No of Cases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[1]ZIKA!$C$38:$C$43</c:f>
              <c:strCache>
                <c:ptCount val="6"/>
                <c:pt idx="0">
                  <c:v>Year</c:v>
                </c:pt>
                <c:pt idx="1">
                  <c:v>2018</c:v>
                </c:pt>
                <c:pt idx="2">
                  <c:v>2019</c:v>
                </c:pt>
                <c:pt idx="3">
                  <c:v>2020</c:v>
                </c:pt>
                <c:pt idx="4">
                  <c:v>2021</c:v>
                </c:pt>
                <c:pt idx="5">
                  <c:v>2022</c:v>
                </c:pt>
              </c:strCache>
            </c:strRef>
          </c:cat>
          <c:val>
            <c:numRef>
              <c:f>[1]ZIKA!$D$39:$D$43</c:f>
              <c:numCache>
                <c:formatCode>General</c:formatCode>
                <c:ptCount val="5"/>
                <c:pt idx="0">
                  <c:v>49</c:v>
                </c:pt>
                <c:pt idx="1">
                  <c:v>64</c:v>
                </c:pt>
                <c:pt idx="2">
                  <c:v>22</c:v>
                </c:pt>
                <c:pt idx="3">
                  <c:v>7</c:v>
                </c:pt>
                <c:pt idx="4">
                  <c:v>34</c:v>
                </c:pt>
              </c:numCache>
            </c:numRef>
          </c:val>
          <c:extLst>
            <c:ext xmlns:c16="http://schemas.microsoft.com/office/drawing/2014/chart" uri="{C3380CC4-5D6E-409C-BE32-E72D297353CC}">
              <c16:uniqueId val="{00000000-5BE0-480D-88C7-43A588C980FF}"/>
            </c:ext>
          </c:extLst>
        </c:ser>
        <c:dLbls>
          <c:dLblPos val="outEnd"/>
          <c:showLegendKey val="0"/>
          <c:showVal val="1"/>
          <c:showCatName val="0"/>
          <c:showSerName val="0"/>
          <c:showPercent val="0"/>
          <c:showBubbleSize val="0"/>
        </c:dLbls>
        <c:gapWidth val="219"/>
        <c:overlap val="-27"/>
        <c:axId val="295056863"/>
        <c:axId val="295062623"/>
        <c:extLst>
          <c:ext xmlns:c15="http://schemas.microsoft.com/office/drawing/2012/chart" uri="{02D57815-91ED-43cb-92C2-25804820EDAC}">
            <c15:filteredBarSeries>
              <c15:ser>
                <c:idx val="0"/>
                <c:order val="0"/>
                <c:tx>
                  <c:strRef>
                    <c:extLst>
                      <c:ext uri="{02D57815-91ED-43cb-92C2-25804820EDAC}">
                        <c15:formulaRef>
                          <c15:sqref>'[Copy of TSA_WN_2010_2012.xlsx]ZIKA'!$C$38</c15:sqref>
                        </c15:formulaRef>
                      </c:ext>
                    </c:extLst>
                    <c:strCache>
                      <c:ptCount val="1"/>
                      <c:pt idx="0">
                        <c:v>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50000"/>
                            </a:schemeClr>
                          </a:solidFill>
                          <a:latin typeface="+mn-lt"/>
                          <a:ea typeface="+mn-ea"/>
                          <a:cs typeface="+mn-cs"/>
                        </a:defRPr>
                      </a:pPr>
                      <a:endParaRPr lang="en-SI"/>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[1]ZIKA!$C$38:$C$43</c15:sqref>
                        </c15:formulaRef>
                      </c:ext>
                    </c:extLst>
                    <c:strCache>
                      <c:ptCount val="6"/>
                      <c:pt idx="0">
                        <c:v>Year</c:v>
                      </c:pt>
                      <c:pt idx="1">
                        <c:v>2018</c:v>
                      </c:pt>
                      <c:pt idx="2">
                        <c:v>2019</c:v>
                      </c:pt>
                      <c:pt idx="3">
                        <c:v>2020</c:v>
                      </c:pt>
                      <c:pt idx="4">
                        <c:v>2021</c:v>
                      </c:pt>
                      <c:pt idx="5">
                        <c:v>2022</c:v>
                      </c:pt>
                    </c:strCache>
                  </c:strRef>
                </c:cat>
                <c:val>
                  <c:numRef>
                    <c:extLst>
                      <c:ext uri="{02D57815-91ED-43cb-92C2-25804820EDAC}">
                        <c15:formulaRef>
                          <c15:sqref>[1]ZIKA!$C$39:$C$43</c15:sqref>
                        </c15:formulaRef>
                      </c:ext>
                    </c:extLst>
                    <c:numCache>
                      <c:formatCode>General</c:formatCode>
                      <c:ptCount val="5"/>
                      <c:pt idx="0">
                        <c:v>2018</c:v>
                      </c:pt>
                      <c:pt idx="1">
                        <c:v>2019</c:v>
                      </c:pt>
                      <c:pt idx="2">
                        <c:v>2020</c:v>
                      </c:pt>
                      <c:pt idx="3">
                        <c:v>2021</c:v>
                      </c:pt>
                      <c:pt idx="4">
                        <c:v>2022</c:v>
                      </c:pt>
                    </c:numCache>
                  </c:numRef>
                </c:val>
                <c:extLst>
                  <c:ext xmlns:c16="http://schemas.microsoft.com/office/drawing/2014/chart" uri="{C3380CC4-5D6E-409C-BE32-E72D297353CC}">
                    <c16:uniqueId val="{00000001-5BE0-480D-88C7-43A588C980FF}"/>
                  </c:ext>
                </c:extLst>
              </c15:ser>
            </c15:filteredBarSeries>
          </c:ext>
        </c:extLst>
      </c:barChart>
      <c:catAx>
        <c:axId val="29505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SI"/>
          </a:p>
        </c:txPr>
        <c:crossAx val="295062623"/>
        <c:crosses val="autoZero"/>
        <c:auto val="1"/>
        <c:lblAlgn val="ctr"/>
        <c:lblOffset val="100"/>
        <c:noMultiLvlLbl val="0"/>
      </c:catAx>
      <c:valAx>
        <c:axId val="295062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SI"/>
          </a:p>
        </c:txPr>
        <c:crossAx val="295056863"/>
        <c:crosses val="autoZero"/>
        <c:crossBetween val="between"/>
      </c:valAx>
      <c:spPr>
        <a:solidFill>
          <a:srgbClr val="FFFF99"/>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lumMod val="50000"/>
            </a:schemeClr>
          </a:solidFill>
        </a:defRPr>
      </a:pPr>
      <a:endParaRPr lang="en-S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Reported cases</c:v>
          </c:tx>
          <c:spPr>
            <a:solidFill>
              <a:srgbClr val="ADB9CA"/>
            </a:solidFill>
            <a:ln>
              <a:noFill/>
            </a:ln>
          </c:spPr>
          <c:invertIfNegative val="0"/>
          <c:cat>
            <c:numLit>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2921</c:v>
              </c:pt>
            </c:numLit>
          </c:cat>
          <c:val>
            <c:numLit>
              <c:formatCode>General</c:formatCode>
              <c:ptCount val="15"/>
              <c:pt idx="0">
                <c:v>3785</c:v>
              </c:pt>
              <c:pt idx="1">
                <c:v>5914</c:v>
              </c:pt>
              <c:pt idx="2">
                <c:v>6070</c:v>
              </c:pt>
              <c:pt idx="3">
                <c:v>6761</c:v>
              </c:pt>
              <c:pt idx="4">
                <c:v>5521</c:v>
              </c:pt>
              <c:pt idx="5">
                <c:v>5161</c:v>
              </c:pt>
              <c:pt idx="6">
                <c:v>5867</c:v>
              </c:pt>
              <c:pt idx="7">
                <c:v>6017</c:v>
              </c:pt>
              <c:pt idx="8">
                <c:v>7271</c:v>
              </c:pt>
              <c:pt idx="9">
                <c:v>8231</c:v>
              </c:pt>
              <c:pt idx="10">
                <c:v>8401</c:v>
              </c:pt>
              <c:pt idx="11">
                <c:v>8363</c:v>
              </c:pt>
              <c:pt idx="12">
                <c:v>8641</c:v>
              </c:pt>
              <c:pt idx="13">
                <c:v>2377</c:v>
              </c:pt>
              <c:pt idx="14">
                <c:v>4856</c:v>
              </c:pt>
            </c:numLit>
          </c:val>
          <c:extLst>
            <c:ext xmlns:c16="http://schemas.microsoft.com/office/drawing/2014/chart" uri="{C3380CC4-5D6E-409C-BE32-E72D297353CC}">
              <c16:uniqueId val="{00000000-221F-4AC6-9D2B-16A1F26293B1}"/>
            </c:ext>
          </c:extLst>
        </c:ser>
        <c:ser>
          <c:idx val="1"/>
          <c:order val="1"/>
          <c:tx>
            <c:v>Confirmed cases</c:v>
          </c:tx>
          <c:spPr>
            <a:solidFill>
              <a:srgbClr val="92D050"/>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050" b="0" i="0" u="none" strike="noStrike" kern="1200" baseline="0">
                    <a:solidFill>
                      <a:srgbClr val="000000"/>
                    </a:solidFill>
                    <a:latin typeface="Calibri"/>
                  </a:defRPr>
                </a:pPr>
                <a:endParaRPr lang="en-SI"/>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Lit>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2921</c:v>
              </c:pt>
            </c:numLit>
          </c:cat>
          <c:val>
            <c:numLit>
              <c:formatCode>General</c:formatCode>
              <c:ptCount val="15"/>
              <c:pt idx="0">
                <c:v>3785</c:v>
              </c:pt>
              <c:pt idx="1">
                <c:v>5912</c:v>
              </c:pt>
              <c:pt idx="2">
                <c:v>6068</c:v>
              </c:pt>
              <c:pt idx="3">
                <c:v>6759</c:v>
              </c:pt>
              <c:pt idx="4">
                <c:v>5475</c:v>
              </c:pt>
              <c:pt idx="5">
                <c:v>5161</c:v>
              </c:pt>
              <c:pt idx="6">
                <c:v>5865</c:v>
              </c:pt>
              <c:pt idx="7">
                <c:v>6017</c:v>
              </c:pt>
              <c:pt idx="8">
                <c:v>6199</c:v>
              </c:pt>
              <c:pt idx="9">
                <c:v>8225</c:v>
              </c:pt>
              <c:pt idx="10">
                <c:v>8393</c:v>
              </c:pt>
              <c:pt idx="11">
                <c:v>8349</c:v>
              </c:pt>
              <c:pt idx="12">
                <c:v>8638</c:v>
              </c:pt>
              <c:pt idx="13">
                <c:v>2369</c:v>
              </c:pt>
              <c:pt idx="14">
                <c:v>4855</c:v>
              </c:pt>
            </c:numLit>
          </c:val>
          <c:extLst>
            <c:ext xmlns:c16="http://schemas.microsoft.com/office/drawing/2014/chart" uri="{C3380CC4-5D6E-409C-BE32-E72D297353CC}">
              <c16:uniqueId val="{00000001-221F-4AC6-9D2B-16A1F26293B1}"/>
            </c:ext>
          </c:extLst>
        </c:ser>
        <c:dLbls>
          <c:showLegendKey val="0"/>
          <c:showVal val="0"/>
          <c:showCatName val="0"/>
          <c:showSerName val="0"/>
          <c:showPercent val="0"/>
          <c:showBubbleSize val="0"/>
        </c:dLbls>
        <c:gapWidth val="150"/>
        <c:axId val="1436068351"/>
        <c:axId val="1436066911"/>
      </c:barChart>
      <c:lineChart>
        <c:grouping val="standard"/>
        <c:varyColors val="0"/>
        <c:ser>
          <c:idx val="2"/>
          <c:order val="2"/>
          <c:tx>
            <c:v>Conf.case rate</c:v>
          </c:tx>
          <c:spPr>
            <a:ln w="9528" cap="rnd">
              <a:solidFill>
                <a:srgbClr val="FF0000"/>
              </a:solidFill>
              <a:prstDash val="solid"/>
              <a:round/>
            </a:ln>
          </c:spPr>
          <c:marker>
            <c:symbol val="none"/>
          </c:marker>
          <c:cat>
            <c:numLit>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2921</c:v>
              </c:pt>
            </c:numLit>
          </c:cat>
          <c:val>
            <c:numLit>
              <c:formatCode>General</c:formatCode>
              <c:ptCount val="15"/>
              <c:pt idx="0">
                <c:v>0.85</c:v>
              </c:pt>
              <c:pt idx="1">
                <c:v>1.18</c:v>
              </c:pt>
              <c:pt idx="2">
                <c:v>0.89</c:v>
              </c:pt>
              <c:pt idx="3">
                <c:v>0.98</c:v>
              </c:pt>
              <c:pt idx="4">
                <c:v>0.93</c:v>
              </c:pt>
              <c:pt idx="5">
                <c:v>0.89</c:v>
              </c:pt>
              <c:pt idx="6">
                <c:v>1.1599999999999999</c:v>
              </c:pt>
              <c:pt idx="7">
                <c:v>1.2</c:v>
              </c:pt>
              <c:pt idx="8">
                <c:v>1.8</c:v>
              </c:pt>
              <c:pt idx="9">
                <c:v>1.2</c:v>
              </c:pt>
              <c:pt idx="10">
                <c:v>1.2</c:v>
              </c:pt>
              <c:pt idx="11">
                <c:v>1.2</c:v>
              </c:pt>
              <c:pt idx="12">
                <c:v>1.3</c:v>
              </c:pt>
              <c:pt idx="13">
                <c:v>0.3</c:v>
              </c:pt>
              <c:pt idx="14">
                <c:v>0.6</c:v>
              </c:pt>
            </c:numLit>
          </c:val>
          <c:smooth val="0"/>
          <c:extLst>
            <c:ext xmlns:c16="http://schemas.microsoft.com/office/drawing/2014/chart" uri="{C3380CC4-5D6E-409C-BE32-E72D297353CC}">
              <c16:uniqueId val="{00000002-221F-4AC6-9D2B-16A1F26293B1}"/>
            </c:ext>
          </c:extLst>
        </c:ser>
        <c:dLbls>
          <c:showLegendKey val="0"/>
          <c:showVal val="0"/>
          <c:showCatName val="0"/>
          <c:showSerName val="0"/>
          <c:showPercent val="0"/>
          <c:showBubbleSize val="0"/>
        </c:dLbls>
        <c:marker val="1"/>
        <c:smooth val="0"/>
        <c:axId val="1436069791"/>
        <c:axId val="1436065951"/>
      </c:lineChart>
      <c:valAx>
        <c:axId val="1436066911"/>
        <c:scaling>
          <c:orientation val="minMax"/>
          <c:max val="9000"/>
          <c:min val="0"/>
        </c:scaling>
        <c:delete val="0"/>
        <c:axPos val="l"/>
        <c:majorGridlines>
          <c:spPr>
            <a:ln w="6345" cap="flat">
              <a:solidFill>
                <a:srgbClr val="89898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sz="1050" b="1" i="0" u="none" strike="noStrike" kern="1200" baseline="0">
                    <a:solidFill>
                      <a:srgbClr val="000000"/>
                    </a:solidFill>
                    <a:latin typeface="Calibri"/>
                  </a:defRPr>
                </a:pPr>
                <a:r>
                  <a:rPr lang="sv-SE" sz="1050" b="1" i="0" u="none" strike="noStrike" kern="1200" cap="none" spc="0" baseline="0">
                    <a:solidFill>
                      <a:srgbClr val="000000"/>
                    </a:solidFill>
                    <a:uFillTx/>
                    <a:latin typeface="Calibri"/>
                  </a:rPr>
                  <a:t>Number of cases</a:t>
                </a:r>
              </a:p>
            </c:rich>
          </c:tx>
          <c:overlay val="0"/>
          <c:spPr>
            <a:noFill/>
            <a:ln>
              <a:noFill/>
            </a:ln>
          </c:spPr>
        </c:title>
        <c:numFmt formatCode="General" sourceLinked="0"/>
        <c:majorTickMark val="out"/>
        <c:minorTickMark val="none"/>
        <c:tickLblPos val="nextTo"/>
        <c:spPr>
          <a:noFill/>
          <a:ln w="6345" cap="flat">
            <a:solidFill>
              <a:srgbClr val="898989"/>
            </a:solidFill>
            <a:prstDash val="solid"/>
            <a:round/>
          </a:ln>
        </c:spPr>
        <c:txPr>
          <a:bodyPr lIns="0" tIns="0" rIns="0" bIns="0"/>
          <a:lstStyle/>
          <a:p>
            <a:pPr marL="0" marR="0" indent="0" defTabSz="914400" fontAlgn="auto" hangingPunct="1">
              <a:lnSpc>
                <a:spcPct val="100000"/>
              </a:lnSpc>
              <a:spcBef>
                <a:spcPts val="0"/>
              </a:spcBef>
              <a:spcAft>
                <a:spcPts val="0"/>
              </a:spcAft>
              <a:tabLst/>
              <a:defRPr sz="1050" b="0" i="0" u="none" strike="noStrike" kern="1200" baseline="0">
                <a:solidFill>
                  <a:srgbClr val="000000"/>
                </a:solidFill>
                <a:latin typeface="Calibri"/>
              </a:defRPr>
            </a:pPr>
            <a:endParaRPr lang="en-SI"/>
          </a:p>
        </c:txPr>
        <c:crossAx val="1436068351"/>
        <c:crosses val="autoZero"/>
        <c:crossBetween val="between"/>
        <c:majorUnit val="500"/>
        <c:minorUnit val="10"/>
      </c:valAx>
      <c:catAx>
        <c:axId val="1436068351"/>
        <c:scaling>
          <c:orientation val="minMax"/>
        </c:scaling>
        <c:delete val="0"/>
        <c:axPos val="b"/>
        <c:title>
          <c:tx>
            <c:rich>
              <a:bodyPr lIns="0" tIns="0" rIns="0" bIns="0"/>
              <a:lstStyle/>
              <a:p>
                <a:pPr marL="0" marR="0" indent="0" algn="ctr" defTabSz="914400" fontAlgn="auto" hangingPunct="1">
                  <a:lnSpc>
                    <a:spcPct val="100000"/>
                  </a:lnSpc>
                  <a:spcBef>
                    <a:spcPts val="0"/>
                  </a:spcBef>
                  <a:spcAft>
                    <a:spcPts val="0"/>
                  </a:spcAft>
                  <a:tabLst/>
                  <a:defRPr sz="1050" b="1" i="0" u="none" strike="noStrike" kern="1200" baseline="0">
                    <a:solidFill>
                      <a:srgbClr val="000000"/>
                    </a:solidFill>
                    <a:latin typeface="Calibri"/>
                  </a:defRPr>
                </a:pPr>
                <a:r>
                  <a:rPr lang="sv-SE" sz="1050" b="1" i="0" u="none" strike="noStrike" kern="1200" cap="none" spc="0" baseline="0">
                    <a:solidFill>
                      <a:srgbClr val="000000"/>
                    </a:solidFill>
                    <a:uFillTx/>
                    <a:latin typeface="Calibri"/>
                  </a:rPr>
                  <a:t>Year</a:t>
                </a:r>
              </a:p>
            </c:rich>
          </c:tx>
          <c:overlay val="0"/>
          <c:spPr>
            <a:noFill/>
            <a:ln>
              <a:noFill/>
            </a:ln>
          </c:spPr>
        </c:title>
        <c:numFmt formatCode="General" sourceLinked="0"/>
        <c:majorTickMark val="out"/>
        <c:minorTickMark val="none"/>
        <c:tickLblPos val="nextTo"/>
        <c:spPr>
          <a:noFill/>
          <a:ln w="6345" cap="flat">
            <a:solidFill>
              <a:srgbClr val="898989"/>
            </a:solidFill>
            <a:prstDash val="solid"/>
            <a:round/>
          </a:ln>
        </c:spPr>
        <c:txPr>
          <a:bodyPr lIns="0" tIns="0" rIns="0" bIns="0"/>
          <a:lstStyle/>
          <a:p>
            <a:pPr marL="0" marR="0" indent="0" defTabSz="914400" fontAlgn="auto" hangingPunct="1">
              <a:lnSpc>
                <a:spcPct val="100000"/>
              </a:lnSpc>
              <a:spcBef>
                <a:spcPts val="0"/>
              </a:spcBef>
              <a:spcAft>
                <a:spcPts val="0"/>
              </a:spcAft>
              <a:tabLst/>
              <a:defRPr sz="1050" b="0" i="0" u="none" strike="noStrike" kern="1200" baseline="0">
                <a:solidFill>
                  <a:srgbClr val="000000"/>
                </a:solidFill>
                <a:latin typeface="Calibri"/>
              </a:defRPr>
            </a:pPr>
            <a:endParaRPr lang="en-SI"/>
          </a:p>
        </c:txPr>
        <c:crossAx val="1436066911"/>
        <c:crosses val="autoZero"/>
        <c:auto val="1"/>
        <c:lblAlgn val="ctr"/>
        <c:lblOffset val="100"/>
        <c:noMultiLvlLbl val="0"/>
      </c:catAx>
      <c:valAx>
        <c:axId val="1436065951"/>
        <c:scaling>
          <c:orientation val="minMax"/>
          <c:max val="4"/>
          <c:min val="0"/>
        </c:scaling>
        <c:delete val="0"/>
        <c:axPos val="r"/>
        <c:title>
          <c:tx>
            <c:rich>
              <a:bodyPr lIns="0" tIns="0" rIns="0" bIns="0"/>
              <a:lstStyle/>
              <a:p>
                <a:pPr marL="0" marR="0" indent="0" algn="ctr" defTabSz="914400" fontAlgn="auto" hangingPunct="1">
                  <a:lnSpc>
                    <a:spcPct val="100000"/>
                  </a:lnSpc>
                  <a:spcBef>
                    <a:spcPts val="0"/>
                  </a:spcBef>
                  <a:spcAft>
                    <a:spcPts val="0"/>
                  </a:spcAft>
                  <a:tabLst/>
                  <a:defRPr sz="1050" b="1" i="0" u="none" strike="noStrike" kern="1200" baseline="0">
                    <a:solidFill>
                      <a:srgbClr val="000000"/>
                    </a:solidFill>
                    <a:latin typeface="Calibri"/>
                  </a:defRPr>
                </a:pPr>
                <a:r>
                  <a:rPr lang="sv-SE" sz="1050" b="1" i="0" u="none" strike="noStrike" kern="1200" cap="none" spc="0" baseline="0">
                    <a:solidFill>
                      <a:srgbClr val="000000"/>
                    </a:solidFill>
                    <a:uFillTx/>
                    <a:latin typeface="Calibri"/>
                  </a:rPr>
                  <a:t>Cases/100 000</a:t>
                </a:r>
              </a:p>
            </c:rich>
          </c:tx>
          <c:overlay val="0"/>
          <c:spPr>
            <a:noFill/>
            <a:ln>
              <a:noFill/>
            </a:ln>
          </c:spPr>
        </c:title>
        <c:numFmt formatCode="General" sourceLinked="0"/>
        <c:majorTickMark val="out"/>
        <c:minorTickMark val="none"/>
        <c:tickLblPos val="nextTo"/>
        <c:spPr>
          <a:noFill/>
          <a:ln w="6345" cap="flat">
            <a:solidFill>
              <a:srgbClr val="898989"/>
            </a:solidFill>
            <a:prstDash val="solid"/>
            <a:round/>
          </a:ln>
        </c:spPr>
        <c:txPr>
          <a:bodyPr lIns="0" tIns="0" rIns="0" bIns="0"/>
          <a:lstStyle/>
          <a:p>
            <a:pPr marL="0" marR="0" indent="0" defTabSz="914400" fontAlgn="auto" hangingPunct="1">
              <a:lnSpc>
                <a:spcPct val="100000"/>
              </a:lnSpc>
              <a:spcBef>
                <a:spcPts val="0"/>
              </a:spcBef>
              <a:spcAft>
                <a:spcPts val="0"/>
              </a:spcAft>
              <a:tabLst/>
              <a:defRPr sz="1050" b="0" i="0" u="none" strike="noStrike" kern="1200" baseline="0">
                <a:solidFill>
                  <a:srgbClr val="000000"/>
                </a:solidFill>
                <a:latin typeface="Calibri"/>
              </a:defRPr>
            </a:pPr>
            <a:endParaRPr lang="en-SI"/>
          </a:p>
        </c:txPr>
        <c:crossAx val="1436069791"/>
        <c:crosses val="max"/>
        <c:crossBetween val="between"/>
      </c:valAx>
      <c:catAx>
        <c:axId val="1436069791"/>
        <c:scaling>
          <c:orientation val="minMax"/>
        </c:scaling>
        <c:delete val="1"/>
        <c:axPos val="b"/>
        <c:numFmt formatCode="General" sourceLinked="0"/>
        <c:majorTickMark val="out"/>
        <c:minorTickMark val="none"/>
        <c:tickLblPos val="nextTo"/>
        <c:crossAx val="1436065951"/>
        <c:crosses val="autoZero"/>
        <c:auto val="1"/>
        <c:lblAlgn val="ctr"/>
        <c:lblOffset val="100"/>
        <c:noMultiLvlLbl val="0"/>
      </c:catAx>
      <c:spPr>
        <a:noFill/>
        <a:ln>
          <a:noFill/>
        </a:ln>
      </c:spPr>
    </c:plotArea>
    <c:legend>
      <c:legendPos val="b"/>
      <c:layout>
        <c:manualLayout>
          <c:xMode val="edge"/>
          <c:yMode val="edge"/>
          <c:x val="0.16740565310184047"/>
          <c:y val="0.84733949731096192"/>
          <c:w val="0.69539121832029538"/>
          <c:h val="7.374932777931216E-2"/>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1050" b="0" i="0" u="none" strike="noStrike" kern="1200" baseline="0">
              <a:solidFill>
                <a:srgbClr val="000000"/>
              </a:solidFill>
              <a:latin typeface="Calibri"/>
            </a:defRPr>
          </a:pPr>
          <a:endParaRPr lang="en-SI"/>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050" b="0" i="0" u="none" strike="noStrike" kern="1200" baseline="0">
          <a:solidFill>
            <a:srgbClr val="000000"/>
          </a:solidFill>
          <a:latin typeface="Calibri"/>
        </a:defRPr>
      </a:pPr>
      <a:endParaRPr lang="en-S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400" b="1" i="0" u="none" strike="noStrike" kern="1200" spc="0" baseline="0">
                <a:solidFill>
                  <a:srgbClr val="595959"/>
                </a:solidFill>
                <a:latin typeface="Calibri"/>
              </a:defRPr>
            </a:pPr>
            <a:r>
              <a:rPr lang="sv-SE" sz="1400" b="1" i="0" u="none" strike="noStrike" kern="1200" cap="none" spc="0" baseline="0" dirty="0">
                <a:solidFill>
                  <a:srgbClr val="595959"/>
                </a:solidFill>
                <a:uFillTx/>
                <a:latin typeface="Calibri"/>
              </a:rPr>
              <a:t>Number of autochtonous  cases EU/EEA</a:t>
            </a:r>
          </a:p>
        </c:rich>
      </c:tx>
      <c:layout>
        <c:manualLayout>
          <c:xMode val="edge"/>
          <c:yMode val="edge"/>
          <c:x val="0.15591011989979639"/>
          <c:y val="3.7036872742963488E-2"/>
        </c:manualLayout>
      </c:layout>
      <c:overlay val="0"/>
      <c:spPr>
        <a:noFill/>
        <a:ln>
          <a:noFill/>
        </a:ln>
      </c:spPr>
    </c:title>
    <c:autoTitleDeleted val="0"/>
    <c:plotArea>
      <c:layout>
        <c:manualLayout>
          <c:xMode val="edge"/>
          <c:yMode val="edge"/>
          <c:x val="2.475358331985144E-2"/>
          <c:y val="0.13576527940458449"/>
          <c:w val="0.95302388907662894"/>
          <c:h val="0.8160311368701727"/>
        </c:manualLayout>
      </c:layout>
      <c:barChart>
        <c:barDir val="col"/>
        <c:grouping val="clustered"/>
        <c:varyColors val="0"/>
        <c:ser>
          <c:idx val="0"/>
          <c:order val="0"/>
          <c:tx>
            <c:v>Number of reported cases</c:v>
          </c:tx>
          <c:spPr>
            <a:solidFill>
              <a:srgbClr val="4472C4"/>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Calibri"/>
                  </a:defRPr>
                </a:pPr>
                <a:endParaRPr lang="en-SI"/>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trendline>
            <c:spPr>
              <a:ln w="19046" cap="rnd">
                <a:solidFill>
                  <a:srgbClr val="4472C4"/>
                </a:solidFill>
                <a:custDash>
                  <a:ds d="600021" sp="0"/>
                </a:custDash>
                <a:round/>
              </a:ln>
            </c:spPr>
            <c:trendlineType val="linear"/>
            <c:dispRSqr val="0"/>
            <c:dispEq val="0"/>
          </c:trendline>
          <c:cat>
            <c:numLit>
              <c:formatCode>General</c:formatCode>
              <c:ptCount val="8"/>
              <c:pt idx="0">
                <c:v>2014</c:v>
              </c:pt>
              <c:pt idx="1">
                <c:v>2015</c:v>
              </c:pt>
              <c:pt idx="2">
                <c:v>2016</c:v>
              </c:pt>
              <c:pt idx="3">
                <c:v>2017</c:v>
              </c:pt>
              <c:pt idx="4">
                <c:v>2018</c:v>
              </c:pt>
              <c:pt idx="5">
                <c:v>2019</c:v>
              </c:pt>
              <c:pt idx="6">
                <c:v>2020</c:v>
              </c:pt>
              <c:pt idx="7">
                <c:v>2021</c:v>
              </c:pt>
            </c:numLit>
          </c:cat>
          <c:val>
            <c:numLit>
              <c:formatCode>General</c:formatCode>
              <c:ptCount val="8"/>
              <c:pt idx="0">
                <c:v>5</c:v>
              </c:pt>
              <c:pt idx="1">
                <c:v>7</c:v>
              </c:pt>
              <c:pt idx="2">
                <c:v>13</c:v>
              </c:pt>
              <c:pt idx="3">
                <c:v>21</c:v>
              </c:pt>
              <c:pt idx="4">
                <c:v>14</c:v>
              </c:pt>
              <c:pt idx="5">
                <c:v>9</c:v>
              </c:pt>
              <c:pt idx="6">
                <c:v>5</c:v>
              </c:pt>
              <c:pt idx="7">
                <c:v>13</c:v>
              </c:pt>
            </c:numLit>
          </c:val>
          <c:extLst>
            <c:ext xmlns:c16="http://schemas.microsoft.com/office/drawing/2014/chart" uri="{C3380CC4-5D6E-409C-BE32-E72D297353CC}">
              <c16:uniqueId val="{00000001-55B8-48C7-BF92-19C0D44BC2CA}"/>
            </c:ext>
          </c:extLst>
        </c:ser>
        <c:dLbls>
          <c:showLegendKey val="0"/>
          <c:showVal val="0"/>
          <c:showCatName val="0"/>
          <c:showSerName val="0"/>
          <c:showPercent val="0"/>
          <c:showBubbleSize val="0"/>
        </c:dLbls>
        <c:gapWidth val="219"/>
        <c:overlap val="-27"/>
        <c:axId val="1436068831"/>
        <c:axId val="1436067871"/>
      </c:barChart>
      <c:valAx>
        <c:axId val="1436067871"/>
        <c:scaling>
          <c:orientation val="minMax"/>
        </c:scaling>
        <c:delete val="0"/>
        <c:axPos val="l"/>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SI"/>
          </a:p>
        </c:txPr>
        <c:crossAx val="1436068831"/>
        <c:crosses val="autoZero"/>
        <c:crossBetween val="between"/>
      </c:valAx>
      <c:catAx>
        <c:axId val="1436068831"/>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SI"/>
          </a:p>
        </c:txPr>
        <c:crossAx val="1436067871"/>
        <c:crosses val="autoZero"/>
        <c:auto val="1"/>
        <c:lblAlgn val="ctr"/>
        <c:lblOffset val="100"/>
        <c:noMultiLvlLbl val="0"/>
      </c:catAx>
      <c:spPr>
        <a:solidFill>
          <a:srgbClr val="FFFF99"/>
        </a:solid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S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695EA-9E71-4EFD-84D1-B5303C7FAF4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E326B45-D50C-4F03-AAC5-F9DA1328F445}">
      <dgm:prSet custT="1"/>
      <dgm:spPr/>
      <dgm:t>
        <a:bodyPr/>
        <a:lstStyle/>
        <a:p>
          <a:r>
            <a:rPr lang="en-GB" sz="1800" dirty="0"/>
            <a:t>globalization and environmental change</a:t>
          </a:r>
          <a:endParaRPr lang="en-US" sz="1800" dirty="0"/>
        </a:p>
      </dgm:t>
    </dgm:pt>
    <dgm:pt modelId="{E818A796-2212-431B-9399-077E01DA58D2}" type="parTrans" cxnId="{36FF216F-C983-489E-916C-B91C59551F29}">
      <dgm:prSet/>
      <dgm:spPr/>
      <dgm:t>
        <a:bodyPr/>
        <a:lstStyle/>
        <a:p>
          <a:endParaRPr lang="en-US" sz="2000"/>
        </a:p>
      </dgm:t>
    </dgm:pt>
    <dgm:pt modelId="{4AD929D4-69DF-4BB4-867D-1AC947BA7BC5}" type="sibTrans" cxnId="{36FF216F-C983-489E-916C-B91C59551F29}">
      <dgm:prSet/>
      <dgm:spPr/>
      <dgm:t>
        <a:bodyPr/>
        <a:lstStyle/>
        <a:p>
          <a:endParaRPr lang="en-US" sz="2000"/>
        </a:p>
      </dgm:t>
    </dgm:pt>
    <dgm:pt modelId="{7B076143-C734-4C8B-86BC-3283967E939E}">
      <dgm:prSet custT="1"/>
      <dgm:spPr/>
      <dgm:t>
        <a:bodyPr/>
        <a:lstStyle/>
        <a:p>
          <a:r>
            <a:rPr lang="en-GB" sz="1800"/>
            <a:t>social and demographic drivers</a:t>
          </a:r>
          <a:endParaRPr lang="en-US" sz="1800"/>
        </a:p>
      </dgm:t>
    </dgm:pt>
    <dgm:pt modelId="{0DF17771-34CF-43A3-8E6E-C6C18833CEED}" type="parTrans" cxnId="{2251F668-15BD-4A00-BF3A-2E8444F32DD3}">
      <dgm:prSet/>
      <dgm:spPr/>
      <dgm:t>
        <a:bodyPr/>
        <a:lstStyle/>
        <a:p>
          <a:endParaRPr lang="en-US" sz="2000"/>
        </a:p>
      </dgm:t>
    </dgm:pt>
    <dgm:pt modelId="{5EC80369-94B9-44D6-B97B-D80CF41054E7}" type="sibTrans" cxnId="{2251F668-15BD-4A00-BF3A-2E8444F32DD3}">
      <dgm:prSet/>
      <dgm:spPr/>
      <dgm:t>
        <a:bodyPr/>
        <a:lstStyle/>
        <a:p>
          <a:endParaRPr lang="en-US" sz="2000"/>
        </a:p>
      </dgm:t>
    </dgm:pt>
    <dgm:pt modelId="{F6ED2221-38DC-4182-90EF-8B4391D2FB8B}">
      <dgm:prSet custT="1"/>
      <dgm:spPr/>
      <dgm:t>
        <a:bodyPr/>
        <a:lstStyle/>
        <a:p>
          <a:r>
            <a:rPr lang="en-GB" sz="1800"/>
            <a:t>public health system drivers </a:t>
          </a:r>
          <a:endParaRPr lang="en-US" sz="1800"/>
        </a:p>
      </dgm:t>
    </dgm:pt>
    <dgm:pt modelId="{86321BE5-2C4F-496E-A2D2-FCC8A91A83F5}" type="parTrans" cxnId="{F6AA5404-AE4D-4DA8-9355-B8271B7BAC52}">
      <dgm:prSet/>
      <dgm:spPr/>
      <dgm:t>
        <a:bodyPr/>
        <a:lstStyle/>
        <a:p>
          <a:endParaRPr lang="en-US" sz="2000"/>
        </a:p>
      </dgm:t>
    </dgm:pt>
    <dgm:pt modelId="{A255615D-A1D5-4E15-AC95-48A3DFEFF62F}" type="sibTrans" cxnId="{F6AA5404-AE4D-4DA8-9355-B8271B7BAC52}">
      <dgm:prSet/>
      <dgm:spPr/>
      <dgm:t>
        <a:bodyPr/>
        <a:lstStyle/>
        <a:p>
          <a:endParaRPr lang="en-US" sz="2000"/>
        </a:p>
      </dgm:t>
    </dgm:pt>
    <dgm:pt modelId="{3F65BABF-EC3C-4E84-895E-BDF9AA0ECBCB}">
      <dgm:prSet custT="1"/>
      <dgm:spPr/>
      <dgm:t>
        <a:bodyPr/>
        <a:lstStyle/>
        <a:p>
          <a:r>
            <a:rPr lang="en-GB" sz="1800" dirty="0"/>
            <a:t>human behaviour, urbanization, agriculture, </a:t>
          </a:r>
          <a:endParaRPr lang="en-US" sz="1800" dirty="0"/>
        </a:p>
      </dgm:t>
    </dgm:pt>
    <dgm:pt modelId="{85467FCC-9C36-4292-87BD-3AB262AFF811}" type="parTrans" cxnId="{AE61A2ED-47EA-4DE8-8B11-8010B027F2FE}">
      <dgm:prSet/>
      <dgm:spPr/>
      <dgm:t>
        <a:bodyPr/>
        <a:lstStyle/>
        <a:p>
          <a:endParaRPr lang="en-US" sz="2000"/>
        </a:p>
      </dgm:t>
    </dgm:pt>
    <dgm:pt modelId="{AD9CE9BE-AD4B-4720-88F2-0BA0EEABF348}" type="sibTrans" cxnId="{AE61A2ED-47EA-4DE8-8B11-8010B027F2FE}">
      <dgm:prSet/>
      <dgm:spPr/>
      <dgm:t>
        <a:bodyPr/>
        <a:lstStyle/>
        <a:p>
          <a:endParaRPr lang="en-US" sz="2000"/>
        </a:p>
      </dgm:t>
    </dgm:pt>
    <dgm:pt modelId="{76233759-728F-424B-87BE-747471AD86A5}">
      <dgm:prSet custT="1"/>
      <dgm:spPr/>
      <dgm:t>
        <a:bodyPr/>
        <a:lstStyle/>
        <a:p>
          <a:r>
            <a:rPr lang="en-GB" sz="1800"/>
            <a:t>animal husbandry</a:t>
          </a:r>
          <a:endParaRPr lang="en-US" sz="1800"/>
        </a:p>
      </dgm:t>
    </dgm:pt>
    <dgm:pt modelId="{23A0E053-2E01-4054-A21B-177CB50F1435}" type="parTrans" cxnId="{C69796E6-F1D0-482E-A659-022E447A5F9C}">
      <dgm:prSet/>
      <dgm:spPr/>
      <dgm:t>
        <a:bodyPr/>
        <a:lstStyle/>
        <a:p>
          <a:endParaRPr lang="en-US" sz="2000"/>
        </a:p>
      </dgm:t>
    </dgm:pt>
    <dgm:pt modelId="{7D8AB2B1-1995-4664-A961-4DF3E8DCEE5C}" type="sibTrans" cxnId="{C69796E6-F1D0-482E-A659-022E447A5F9C}">
      <dgm:prSet/>
      <dgm:spPr/>
      <dgm:t>
        <a:bodyPr/>
        <a:lstStyle/>
        <a:p>
          <a:endParaRPr lang="en-US" sz="2000"/>
        </a:p>
      </dgm:t>
    </dgm:pt>
    <dgm:pt modelId="{2B1D5D2E-6F6E-4981-928B-379B8147578E}" type="pres">
      <dgm:prSet presAssocID="{9FE695EA-9E71-4EFD-84D1-B5303C7FAF4F}" presName="linear" presStyleCnt="0">
        <dgm:presLayoutVars>
          <dgm:animLvl val="lvl"/>
          <dgm:resizeHandles val="exact"/>
        </dgm:presLayoutVars>
      </dgm:prSet>
      <dgm:spPr/>
    </dgm:pt>
    <dgm:pt modelId="{A6F50DD8-0540-4CAD-B8C9-4B2B1DBFAFA2}" type="pres">
      <dgm:prSet presAssocID="{FE326B45-D50C-4F03-AAC5-F9DA1328F445}" presName="parentText" presStyleLbl="node1" presStyleIdx="0" presStyleCnt="5">
        <dgm:presLayoutVars>
          <dgm:chMax val="0"/>
          <dgm:bulletEnabled val="1"/>
        </dgm:presLayoutVars>
      </dgm:prSet>
      <dgm:spPr/>
    </dgm:pt>
    <dgm:pt modelId="{0ADCA0D5-E13B-4A6A-9FB9-E975CD0F5064}" type="pres">
      <dgm:prSet presAssocID="{4AD929D4-69DF-4BB4-867D-1AC947BA7BC5}" presName="spacer" presStyleCnt="0"/>
      <dgm:spPr/>
    </dgm:pt>
    <dgm:pt modelId="{775617E6-5952-4431-A22A-14F7426407C3}" type="pres">
      <dgm:prSet presAssocID="{7B076143-C734-4C8B-86BC-3283967E939E}" presName="parentText" presStyleLbl="node1" presStyleIdx="1" presStyleCnt="5">
        <dgm:presLayoutVars>
          <dgm:chMax val="0"/>
          <dgm:bulletEnabled val="1"/>
        </dgm:presLayoutVars>
      </dgm:prSet>
      <dgm:spPr/>
    </dgm:pt>
    <dgm:pt modelId="{85E2A742-4CBC-49C7-9B29-FB97F95C66D3}" type="pres">
      <dgm:prSet presAssocID="{5EC80369-94B9-44D6-B97B-D80CF41054E7}" presName="spacer" presStyleCnt="0"/>
      <dgm:spPr/>
    </dgm:pt>
    <dgm:pt modelId="{40CF9DF8-F32D-488E-90CF-E1BB8DAC7ED7}" type="pres">
      <dgm:prSet presAssocID="{F6ED2221-38DC-4182-90EF-8B4391D2FB8B}" presName="parentText" presStyleLbl="node1" presStyleIdx="2" presStyleCnt="5">
        <dgm:presLayoutVars>
          <dgm:chMax val="0"/>
          <dgm:bulletEnabled val="1"/>
        </dgm:presLayoutVars>
      </dgm:prSet>
      <dgm:spPr/>
    </dgm:pt>
    <dgm:pt modelId="{566B32C1-6237-44A9-A50C-A39D6D45584E}" type="pres">
      <dgm:prSet presAssocID="{A255615D-A1D5-4E15-AC95-48A3DFEFF62F}" presName="spacer" presStyleCnt="0"/>
      <dgm:spPr/>
    </dgm:pt>
    <dgm:pt modelId="{BBB07EFD-7234-4A3A-972D-E0FBEAD0FB41}" type="pres">
      <dgm:prSet presAssocID="{3F65BABF-EC3C-4E84-895E-BDF9AA0ECBCB}" presName="parentText" presStyleLbl="node1" presStyleIdx="3" presStyleCnt="5">
        <dgm:presLayoutVars>
          <dgm:chMax val="0"/>
          <dgm:bulletEnabled val="1"/>
        </dgm:presLayoutVars>
      </dgm:prSet>
      <dgm:spPr/>
    </dgm:pt>
    <dgm:pt modelId="{C1889BF8-A086-4038-8952-02E15555638F}" type="pres">
      <dgm:prSet presAssocID="{AD9CE9BE-AD4B-4720-88F2-0BA0EEABF348}" presName="spacer" presStyleCnt="0"/>
      <dgm:spPr/>
    </dgm:pt>
    <dgm:pt modelId="{05929731-273B-4109-9C58-9352DED35DE1}" type="pres">
      <dgm:prSet presAssocID="{76233759-728F-424B-87BE-747471AD86A5}" presName="parentText" presStyleLbl="node1" presStyleIdx="4" presStyleCnt="5" custLinFactNeighborX="12594" custLinFactNeighborY="-36919">
        <dgm:presLayoutVars>
          <dgm:chMax val="0"/>
          <dgm:bulletEnabled val="1"/>
        </dgm:presLayoutVars>
      </dgm:prSet>
      <dgm:spPr/>
    </dgm:pt>
  </dgm:ptLst>
  <dgm:cxnLst>
    <dgm:cxn modelId="{F6AA5404-AE4D-4DA8-9355-B8271B7BAC52}" srcId="{9FE695EA-9E71-4EFD-84D1-B5303C7FAF4F}" destId="{F6ED2221-38DC-4182-90EF-8B4391D2FB8B}" srcOrd="2" destOrd="0" parTransId="{86321BE5-2C4F-496E-A2D2-FCC8A91A83F5}" sibTransId="{A255615D-A1D5-4E15-AC95-48A3DFEFF62F}"/>
    <dgm:cxn modelId="{973D7317-A6DD-4233-8148-01541C69D00A}" type="presOf" srcId="{76233759-728F-424B-87BE-747471AD86A5}" destId="{05929731-273B-4109-9C58-9352DED35DE1}" srcOrd="0" destOrd="0" presId="urn:microsoft.com/office/officeart/2005/8/layout/vList2"/>
    <dgm:cxn modelId="{4B190E37-7EB1-47FF-921A-933C39D5CA7E}" type="presOf" srcId="{3F65BABF-EC3C-4E84-895E-BDF9AA0ECBCB}" destId="{BBB07EFD-7234-4A3A-972D-E0FBEAD0FB41}" srcOrd="0" destOrd="0" presId="urn:microsoft.com/office/officeart/2005/8/layout/vList2"/>
    <dgm:cxn modelId="{984E0B3C-0A00-4ECC-B550-572A068B3840}" type="presOf" srcId="{F6ED2221-38DC-4182-90EF-8B4391D2FB8B}" destId="{40CF9DF8-F32D-488E-90CF-E1BB8DAC7ED7}" srcOrd="0" destOrd="0" presId="urn:microsoft.com/office/officeart/2005/8/layout/vList2"/>
    <dgm:cxn modelId="{FCA26063-160A-427D-ACC7-A10E51D4DD9D}" type="presOf" srcId="{FE326B45-D50C-4F03-AAC5-F9DA1328F445}" destId="{A6F50DD8-0540-4CAD-B8C9-4B2B1DBFAFA2}" srcOrd="0" destOrd="0" presId="urn:microsoft.com/office/officeart/2005/8/layout/vList2"/>
    <dgm:cxn modelId="{9D461247-BC0C-459E-AA41-ED5A66BB4CCD}" type="presOf" srcId="{7B076143-C734-4C8B-86BC-3283967E939E}" destId="{775617E6-5952-4431-A22A-14F7426407C3}" srcOrd="0" destOrd="0" presId="urn:microsoft.com/office/officeart/2005/8/layout/vList2"/>
    <dgm:cxn modelId="{2251F668-15BD-4A00-BF3A-2E8444F32DD3}" srcId="{9FE695EA-9E71-4EFD-84D1-B5303C7FAF4F}" destId="{7B076143-C734-4C8B-86BC-3283967E939E}" srcOrd="1" destOrd="0" parTransId="{0DF17771-34CF-43A3-8E6E-C6C18833CEED}" sibTransId="{5EC80369-94B9-44D6-B97B-D80CF41054E7}"/>
    <dgm:cxn modelId="{36FF216F-C983-489E-916C-B91C59551F29}" srcId="{9FE695EA-9E71-4EFD-84D1-B5303C7FAF4F}" destId="{FE326B45-D50C-4F03-AAC5-F9DA1328F445}" srcOrd="0" destOrd="0" parTransId="{E818A796-2212-431B-9399-077E01DA58D2}" sibTransId="{4AD929D4-69DF-4BB4-867D-1AC947BA7BC5}"/>
    <dgm:cxn modelId="{F4ACA7B7-C60A-4F31-8C60-A2DEDB05803B}" type="presOf" srcId="{9FE695EA-9E71-4EFD-84D1-B5303C7FAF4F}" destId="{2B1D5D2E-6F6E-4981-928B-379B8147578E}" srcOrd="0" destOrd="0" presId="urn:microsoft.com/office/officeart/2005/8/layout/vList2"/>
    <dgm:cxn modelId="{C69796E6-F1D0-482E-A659-022E447A5F9C}" srcId="{9FE695EA-9E71-4EFD-84D1-B5303C7FAF4F}" destId="{76233759-728F-424B-87BE-747471AD86A5}" srcOrd="4" destOrd="0" parTransId="{23A0E053-2E01-4054-A21B-177CB50F1435}" sibTransId="{7D8AB2B1-1995-4664-A961-4DF3E8DCEE5C}"/>
    <dgm:cxn modelId="{AE61A2ED-47EA-4DE8-8B11-8010B027F2FE}" srcId="{9FE695EA-9E71-4EFD-84D1-B5303C7FAF4F}" destId="{3F65BABF-EC3C-4E84-895E-BDF9AA0ECBCB}" srcOrd="3" destOrd="0" parTransId="{85467FCC-9C36-4292-87BD-3AB262AFF811}" sibTransId="{AD9CE9BE-AD4B-4720-88F2-0BA0EEABF348}"/>
    <dgm:cxn modelId="{F4C61C4B-CB78-4396-9351-4F0FF4DDDC84}" type="presParOf" srcId="{2B1D5D2E-6F6E-4981-928B-379B8147578E}" destId="{A6F50DD8-0540-4CAD-B8C9-4B2B1DBFAFA2}" srcOrd="0" destOrd="0" presId="urn:microsoft.com/office/officeart/2005/8/layout/vList2"/>
    <dgm:cxn modelId="{D9EB07D8-D1B2-4259-800A-52BF626A5B05}" type="presParOf" srcId="{2B1D5D2E-6F6E-4981-928B-379B8147578E}" destId="{0ADCA0D5-E13B-4A6A-9FB9-E975CD0F5064}" srcOrd="1" destOrd="0" presId="urn:microsoft.com/office/officeart/2005/8/layout/vList2"/>
    <dgm:cxn modelId="{05639E5C-B57F-46E5-AC0B-887060699E13}" type="presParOf" srcId="{2B1D5D2E-6F6E-4981-928B-379B8147578E}" destId="{775617E6-5952-4431-A22A-14F7426407C3}" srcOrd="2" destOrd="0" presId="urn:microsoft.com/office/officeart/2005/8/layout/vList2"/>
    <dgm:cxn modelId="{214DE238-1FE0-4A8D-968A-D8ED35B350B4}" type="presParOf" srcId="{2B1D5D2E-6F6E-4981-928B-379B8147578E}" destId="{85E2A742-4CBC-49C7-9B29-FB97F95C66D3}" srcOrd="3" destOrd="0" presId="urn:microsoft.com/office/officeart/2005/8/layout/vList2"/>
    <dgm:cxn modelId="{AD0CDD18-B637-4D0D-B959-F4BC0ADBCDD1}" type="presParOf" srcId="{2B1D5D2E-6F6E-4981-928B-379B8147578E}" destId="{40CF9DF8-F32D-488E-90CF-E1BB8DAC7ED7}" srcOrd="4" destOrd="0" presId="urn:microsoft.com/office/officeart/2005/8/layout/vList2"/>
    <dgm:cxn modelId="{2B270121-0D80-46F0-B618-635FAA877B08}" type="presParOf" srcId="{2B1D5D2E-6F6E-4981-928B-379B8147578E}" destId="{566B32C1-6237-44A9-A50C-A39D6D45584E}" srcOrd="5" destOrd="0" presId="urn:microsoft.com/office/officeart/2005/8/layout/vList2"/>
    <dgm:cxn modelId="{4445FA99-BA8D-4E43-BE6D-E151EC6B7839}" type="presParOf" srcId="{2B1D5D2E-6F6E-4981-928B-379B8147578E}" destId="{BBB07EFD-7234-4A3A-972D-E0FBEAD0FB41}" srcOrd="6" destOrd="0" presId="urn:microsoft.com/office/officeart/2005/8/layout/vList2"/>
    <dgm:cxn modelId="{F2B1424D-3A3E-4748-81E3-24B93F981A40}" type="presParOf" srcId="{2B1D5D2E-6F6E-4981-928B-379B8147578E}" destId="{C1889BF8-A086-4038-8952-02E15555638F}" srcOrd="7" destOrd="0" presId="urn:microsoft.com/office/officeart/2005/8/layout/vList2"/>
    <dgm:cxn modelId="{77E10D77-E987-4F68-8D0D-B42681FD3C43}" type="presParOf" srcId="{2B1D5D2E-6F6E-4981-928B-379B8147578E}" destId="{05929731-273B-4109-9C58-9352DED35DE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F88DDF-5F0F-4E09-B3EE-F31869AF3BA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1A2675A-452C-4F9B-B9FF-7F0A8C49A4F8}">
      <dgm:prSet/>
      <dgm:spPr/>
      <dgm:t>
        <a:bodyPr/>
        <a:lstStyle/>
        <a:p>
          <a:r>
            <a:rPr lang="en-GB" b="0" i="0" baseline="0"/>
            <a:t>335 EID 'events' that occurred between 1940 and 2004;</a:t>
          </a:r>
          <a:endParaRPr lang="en-US"/>
        </a:p>
      </dgm:t>
    </dgm:pt>
    <dgm:pt modelId="{9DE5795A-CB0E-479F-A027-575BF6CC00F5}" type="parTrans" cxnId="{985E3A36-AE3D-462E-BD77-110EFD7B69C6}">
      <dgm:prSet/>
      <dgm:spPr/>
      <dgm:t>
        <a:bodyPr/>
        <a:lstStyle/>
        <a:p>
          <a:endParaRPr lang="en-US"/>
        </a:p>
      </dgm:t>
    </dgm:pt>
    <dgm:pt modelId="{674523A1-4A22-46BF-B22E-349129B88CAD}" type="sibTrans" cxnId="{985E3A36-AE3D-462E-BD77-110EFD7B69C6}">
      <dgm:prSet/>
      <dgm:spPr/>
      <dgm:t>
        <a:bodyPr/>
        <a:lstStyle/>
        <a:p>
          <a:endParaRPr lang="en-US"/>
        </a:p>
      </dgm:t>
    </dgm:pt>
    <dgm:pt modelId="{26FCD4D3-D23C-42E8-B0AC-97C12C9EE637}">
      <dgm:prSet/>
      <dgm:spPr/>
      <dgm:t>
        <a:bodyPr/>
        <a:lstStyle/>
        <a:p>
          <a:r>
            <a:rPr lang="en-GB" b="0" i="0" baseline="0"/>
            <a:t>Zoonoses 60.3% (wildlife origin 71.8%);</a:t>
          </a:r>
          <a:endParaRPr lang="en-US"/>
        </a:p>
      </dgm:t>
    </dgm:pt>
    <dgm:pt modelId="{C95225C0-D9AE-4B33-8845-12F05395F63E}" type="parTrans" cxnId="{CA0DE821-E2C3-42B9-9D56-936450FCCE80}">
      <dgm:prSet/>
      <dgm:spPr/>
      <dgm:t>
        <a:bodyPr/>
        <a:lstStyle/>
        <a:p>
          <a:endParaRPr lang="en-US"/>
        </a:p>
      </dgm:t>
    </dgm:pt>
    <dgm:pt modelId="{7E59BBC3-BE6D-4773-A36B-844F02A38061}" type="sibTrans" cxnId="{CA0DE821-E2C3-42B9-9D56-936450FCCE80}">
      <dgm:prSet/>
      <dgm:spPr/>
      <dgm:t>
        <a:bodyPr/>
        <a:lstStyle/>
        <a:p>
          <a:endParaRPr lang="en-US"/>
        </a:p>
      </dgm:t>
    </dgm:pt>
    <dgm:pt modelId="{F4200194-A45D-451B-AB0B-2BACE12B5FEF}">
      <dgm:prSet/>
      <dgm:spPr/>
      <dgm:t>
        <a:bodyPr/>
        <a:lstStyle/>
        <a:p>
          <a:r>
            <a:rPr lang="en-GB" b="0" i="0" baseline="0"/>
            <a:t>54.3% of EID events are caused by bacteria or rickettsia, reflecting a high number of drug-resistant microbes;</a:t>
          </a:r>
          <a:endParaRPr lang="en-US"/>
        </a:p>
      </dgm:t>
    </dgm:pt>
    <dgm:pt modelId="{AFCFB1A8-C51E-4A42-BF3E-59D35FBE8DC6}" type="parTrans" cxnId="{8ADFBEC7-5EB4-4E5E-AB10-0F4FC13FE105}">
      <dgm:prSet/>
      <dgm:spPr/>
      <dgm:t>
        <a:bodyPr/>
        <a:lstStyle/>
        <a:p>
          <a:endParaRPr lang="en-US"/>
        </a:p>
      </dgm:t>
    </dgm:pt>
    <dgm:pt modelId="{FAF31162-04DA-48DA-8E8C-C2AC2716E28E}" type="sibTrans" cxnId="{8ADFBEC7-5EB4-4E5E-AB10-0F4FC13FE105}">
      <dgm:prSet/>
      <dgm:spPr/>
      <dgm:t>
        <a:bodyPr/>
        <a:lstStyle/>
        <a:p>
          <a:endParaRPr lang="en-US"/>
        </a:p>
      </dgm:t>
    </dgm:pt>
    <dgm:pt modelId="{F3F7303A-6821-4602-9CF4-993A0D2F22FB}">
      <dgm:prSet/>
      <dgm:spPr/>
      <dgm:t>
        <a:bodyPr/>
        <a:lstStyle/>
        <a:p>
          <a:r>
            <a:rPr lang="en-GB" b="0" i="0" baseline="0" dirty="0"/>
            <a:t>Correlate with socio-economic, environmental, climatic, and ecological factors; -  EID hotspots</a:t>
          </a:r>
          <a:endParaRPr lang="en-US" dirty="0"/>
        </a:p>
      </dgm:t>
    </dgm:pt>
    <dgm:pt modelId="{028CD893-93CA-4B93-B372-D508DB60F9D2}" type="parTrans" cxnId="{9C20D64E-69C5-4A39-9C2E-2CD938DB5DCB}">
      <dgm:prSet/>
      <dgm:spPr/>
      <dgm:t>
        <a:bodyPr/>
        <a:lstStyle/>
        <a:p>
          <a:endParaRPr lang="en-US"/>
        </a:p>
      </dgm:t>
    </dgm:pt>
    <dgm:pt modelId="{3F3189B7-CE47-4E68-ABDF-212FD3740066}" type="sibTrans" cxnId="{9C20D64E-69C5-4A39-9C2E-2CD938DB5DCB}">
      <dgm:prSet/>
      <dgm:spPr/>
      <dgm:t>
        <a:bodyPr/>
        <a:lstStyle/>
        <a:p>
          <a:endParaRPr lang="en-US"/>
        </a:p>
      </dgm:t>
    </dgm:pt>
    <dgm:pt modelId="{959C7012-11D1-4874-A125-2397A984D2D8}" type="pres">
      <dgm:prSet presAssocID="{A2F88DDF-5F0F-4E09-B3EE-F31869AF3BA8}" presName="linear" presStyleCnt="0">
        <dgm:presLayoutVars>
          <dgm:animLvl val="lvl"/>
          <dgm:resizeHandles val="exact"/>
        </dgm:presLayoutVars>
      </dgm:prSet>
      <dgm:spPr/>
    </dgm:pt>
    <dgm:pt modelId="{567E1A7F-E63C-4D05-8D74-F33844C803F8}" type="pres">
      <dgm:prSet presAssocID="{31A2675A-452C-4F9B-B9FF-7F0A8C49A4F8}" presName="parentText" presStyleLbl="node1" presStyleIdx="0" presStyleCnt="4">
        <dgm:presLayoutVars>
          <dgm:chMax val="0"/>
          <dgm:bulletEnabled val="1"/>
        </dgm:presLayoutVars>
      </dgm:prSet>
      <dgm:spPr/>
    </dgm:pt>
    <dgm:pt modelId="{C9AC2D8F-FFBD-4DD2-8B45-BF0BEB6D41CF}" type="pres">
      <dgm:prSet presAssocID="{674523A1-4A22-46BF-B22E-349129B88CAD}" presName="spacer" presStyleCnt="0"/>
      <dgm:spPr/>
    </dgm:pt>
    <dgm:pt modelId="{CC70F119-2A78-40EE-A3A0-575B2451B323}" type="pres">
      <dgm:prSet presAssocID="{26FCD4D3-D23C-42E8-B0AC-97C12C9EE637}" presName="parentText" presStyleLbl="node1" presStyleIdx="1" presStyleCnt="4" custLinFactNeighborX="1801" custLinFactNeighborY="55378">
        <dgm:presLayoutVars>
          <dgm:chMax val="0"/>
          <dgm:bulletEnabled val="1"/>
        </dgm:presLayoutVars>
      </dgm:prSet>
      <dgm:spPr/>
    </dgm:pt>
    <dgm:pt modelId="{8100D272-9A56-4A7A-BD2F-6D2E08A5E3BE}" type="pres">
      <dgm:prSet presAssocID="{7E59BBC3-BE6D-4773-A36B-844F02A38061}" presName="spacer" presStyleCnt="0"/>
      <dgm:spPr/>
    </dgm:pt>
    <dgm:pt modelId="{D011B343-8D2F-4E25-83CD-700E72C7DCF3}" type="pres">
      <dgm:prSet presAssocID="{F4200194-A45D-451B-AB0B-2BACE12B5FEF}" presName="parentText" presStyleLbl="node1" presStyleIdx="2" presStyleCnt="4">
        <dgm:presLayoutVars>
          <dgm:chMax val="0"/>
          <dgm:bulletEnabled val="1"/>
        </dgm:presLayoutVars>
      </dgm:prSet>
      <dgm:spPr/>
    </dgm:pt>
    <dgm:pt modelId="{F1693D0B-1327-44A2-B267-42D85EA51F60}" type="pres">
      <dgm:prSet presAssocID="{FAF31162-04DA-48DA-8E8C-C2AC2716E28E}" presName="spacer" presStyleCnt="0"/>
      <dgm:spPr/>
    </dgm:pt>
    <dgm:pt modelId="{A027152B-F050-4E58-8C42-6FFBD5DF79B2}" type="pres">
      <dgm:prSet presAssocID="{F3F7303A-6821-4602-9CF4-993A0D2F22FB}" presName="parentText" presStyleLbl="node1" presStyleIdx="3" presStyleCnt="4">
        <dgm:presLayoutVars>
          <dgm:chMax val="0"/>
          <dgm:bulletEnabled val="1"/>
        </dgm:presLayoutVars>
      </dgm:prSet>
      <dgm:spPr/>
    </dgm:pt>
  </dgm:ptLst>
  <dgm:cxnLst>
    <dgm:cxn modelId="{C67C6A04-C07A-4B9A-9128-7E826EA4BFF0}" type="presOf" srcId="{F4200194-A45D-451B-AB0B-2BACE12B5FEF}" destId="{D011B343-8D2F-4E25-83CD-700E72C7DCF3}" srcOrd="0" destOrd="0" presId="urn:microsoft.com/office/officeart/2005/8/layout/vList2"/>
    <dgm:cxn modelId="{CA0DE821-E2C3-42B9-9D56-936450FCCE80}" srcId="{A2F88DDF-5F0F-4E09-B3EE-F31869AF3BA8}" destId="{26FCD4D3-D23C-42E8-B0AC-97C12C9EE637}" srcOrd="1" destOrd="0" parTransId="{C95225C0-D9AE-4B33-8845-12F05395F63E}" sibTransId="{7E59BBC3-BE6D-4773-A36B-844F02A38061}"/>
    <dgm:cxn modelId="{D04CDB23-64E0-4B7E-A1E1-117569D67398}" type="presOf" srcId="{26FCD4D3-D23C-42E8-B0AC-97C12C9EE637}" destId="{CC70F119-2A78-40EE-A3A0-575B2451B323}" srcOrd="0" destOrd="0" presId="urn:microsoft.com/office/officeart/2005/8/layout/vList2"/>
    <dgm:cxn modelId="{985E3A36-AE3D-462E-BD77-110EFD7B69C6}" srcId="{A2F88DDF-5F0F-4E09-B3EE-F31869AF3BA8}" destId="{31A2675A-452C-4F9B-B9FF-7F0A8C49A4F8}" srcOrd="0" destOrd="0" parTransId="{9DE5795A-CB0E-479F-A027-575BF6CC00F5}" sibTransId="{674523A1-4A22-46BF-B22E-349129B88CAD}"/>
    <dgm:cxn modelId="{A3568261-921D-4169-85D3-727E9361F364}" type="presOf" srcId="{F3F7303A-6821-4602-9CF4-993A0D2F22FB}" destId="{A027152B-F050-4E58-8C42-6FFBD5DF79B2}" srcOrd="0" destOrd="0" presId="urn:microsoft.com/office/officeart/2005/8/layout/vList2"/>
    <dgm:cxn modelId="{9C20D64E-69C5-4A39-9C2E-2CD938DB5DCB}" srcId="{A2F88DDF-5F0F-4E09-B3EE-F31869AF3BA8}" destId="{F3F7303A-6821-4602-9CF4-993A0D2F22FB}" srcOrd="3" destOrd="0" parTransId="{028CD893-93CA-4B93-B372-D508DB60F9D2}" sibTransId="{3F3189B7-CE47-4E68-ABDF-212FD3740066}"/>
    <dgm:cxn modelId="{BBC1FBBC-E66F-41C2-8659-167AD6EE18A6}" type="presOf" srcId="{A2F88DDF-5F0F-4E09-B3EE-F31869AF3BA8}" destId="{959C7012-11D1-4874-A125-2397A984D2D8}" srcOrd="0" destOrd="0" presId="urn:microsoft.com/office/officeart/2005/8/layout/vList2"/>
    <dgm:cxn modelId="{8ADFBEC7-5EB4-4E5E-AB10-0F4FC13FE105}" srcId="{A2F88DDF-5F0F-4E09-B3EE-F31869AF3BA8}" destId="{F4200194-A45D-451B-AB0B-2BACE12B5FEF}" srcOrd="2" destOrd="0" parTransId="{AFCFB1A8-C51E-4A42-BF3E-59D35FBE8DC6}" sibTransId="{FAF31162-04DA-48DA-8E8C-C2AC2716E28E}"/>
    <dgm:cxn modelId="{2EAB4DCC-1D59-40E1-BD33-1205D0B0B777}" type="presOf" srcId="{31A2675A-452C-4F9B-B9FF-7F0A8C49A4F8}" destId="{567E1A7F-E63C-4D05-8D74-F33844C803F8}" srcOrd="0" destOrd="0" presId="urn:microsoft.com/office/officeart/2005/8/layout/vList2"/>
    <dgm:cxn modelId="{8E478150-0FE8-40CB-97E6-5A11177E536E}" type="presParOf" srcId="{959C7012-11D1-4874-A125-2397A984D2D8}" destId="{567E1A7F-E63C-4D05-8D74-F33844C803F8}" srcOrd="0" destOrd="0" presId="urn:microsoft.com/office/officeart/2005/8/layout/vList2"/>
    <dgm:cxn modelId="{547D7F0E-62B2-4121-9EC9-56BFC4F844B3}" type="presParOf" srcId="{959C7012-11D1-4874-A125-2397A984D2D8}" destId="{C9AC2D8F-FFBD-4DD2-8B45-BF0BEB6D41CF}" srcOrd="1" destOrd="0" presId="urn:microsoft.com/office/officeart/2005/8/layout/vList2"/>
    <dgm:cxn modelId="{BD9E7617-2CD7-4CB0-B4CB-CCA5E904A71B}" type="presParOf" srcId="{959C7012-11D1-4874-A125-2397A984D2D8}" destId="{CC70F119-2A78-40EE-A3A0-575B2451B323}" srcOrd="2" destOrd="0" presId="urn:microsoft.com/office/officeart/2005/8/layout/vList2"/>
    <dgm:cxn modelId="{2C5A22F1-8004-4F3A-BDF9-EF68E1AD3524}" type="presParOf" srcId="{959C7012-11D1-4874-A125-2397A984D2D8}" destId="{8100D272-9A56-4A7A-BD2F-6D2E08A5E3BE}" srcOrd="3" destOrd="0" presId="urn:microsoft.com/office/officeart/2005/8/layout/vList2"/>
    <dgm:cxn modelId="{7C71F26F-26C1-451D-BB62-EA01EEC62CAF}" type="presParOf" srcId="{959C7012-11D1-4874-A125-2397A984D2D8}" destId="{D011B343-8D2F-4E25-83CD-700E72C7DCF3}" srcOrd="4" destOrd="0" presId="urn:microsoft.com/office/officeart/2005/8/layout/vList2"/>
    <dgm:cxn modelId="{E2251A55-69B4-4BBA-80D0-C871D7695FA1}" type="presParOf" srcId="{959C7012-11D1-4874-A125-2397A984D2D8}" destId="{F1693D0B-1327-44A2-B267-42D85EA51F60}" srcOrd="5" destOrd="0" presId="urn:microsoft.com/office/officeart/2005/8/layout/vList2"/>
    <dgm:cxn modelId="{0C186730-04C7-437A-8E5C-730442DA34FE}" type="presParOf" srcId="{959C7012-11D1-4874-A125-2397A984D2D8}" destId="{A027152B-F050-4E58-8C42-6FFBD5DF79B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0DD8-0540-4CAD-B8C9-4B2B1DBFAFA2}">
      <dsp:nvSpPr>
        <dsp:cNvPr id="0" name=""/>
        <dsp:cNvSpPr/>
      </dsp:nvSpPr>
      <dsp:spPr>
        <a:xfrm>
          <a:off x="0" y="15118"/>
          <a:ext cx="5150130" cy="561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globalization and environmental change</a:t>
          </a:r>
          <a:endParaRPr lang="en-US" sz="1800" kern="1200" dirty="0"/>
        </a:p>
      </dsp:txBody>
      <dsp:txXfrm>
        <a:off x="27415" y="42533"/>
        <a:ext cx="5095300" cy="506770"/>
      </dsp:txXfrm>
    </dsp:sp>
    <dsp:sp modelId="{775617E6-5952-4431-A22A-14F7426407C3}">
      <dsp:nvSpPr>
        <dsp:cNvPr id="0" name=""/>
        <dsp:cNvSpPr/>
      </dsp:nvSpPr>
      <dsp:spPr>
        <a:xfrm>
          <a:off x="0" y="663118"/>
          <a:ext cx="5150130" cy="561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social and demographic drivers</a:t>
          </a:r>
          <a:endParaRPr lang="en-US" sz="1800" kern="1200"/>
        </a:p>
      </dsp:txBody>
      <dsp:txXfrm>
        <a:off x="27415" y="690533"/>
        <a:ext cx="5095300" cy="506770"/>
      </dsp:txXfrm>
    </dsp:sp>
    <dsp:sp modelId="{40CF9DF8-F32D-488E-90CF-E1BB8DAC7ED7}">
      <dsp:nvSpPr>
        <dsp:cNvPr id="0" name=""/>
        <dsp:cNvSpPr/>
      </dsp:nvSpPr>
      <dsp:spPr>
        <a:xfrm>
          <a:off x="0" y="1311118"/>
          <a:ext cx="5150130" cy="561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public health system drivers </a:t>
          </a:r>
          <a:endParaRPr lang="en-US" sz="1800" kern="1200"/>
        </a:p>
      </dsp:txBody>
      <dsp:txXfrm>
        <a:off x="27415" y="1338533"/>
        <a:ext cx="5095300" cy="506770"/>
      </dsp:txXfrm>
    </dsp:sp>
    <dsp:sp modelId="{BBB07EFD-7234-4A3A-972D-E0FBEAD0FB41}">
      <dsp:nvSpPr>
        <dsp:cNvPr id="0" name=""/>
        <dsp:cNvSpPr/>
      </dsp:nvSpPr>
      <dsp:spPr>
        <a:xfrm>
          <a:off x="0" y="1959118"/>
          <a:ext cx="5150130" cy="561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human behaviour, urbanization, agriculture, </a:t>
          </a:r>
          <a:endParaRPr lang="en-US" sz="1800" kern="1200" dirty="0"/>
        </a:p>
      </dsp:txBody>
      <dsp:txXfrm>
        <a:off x="27415" y="1986533"/>
        <a:ext cx="5095300" cy="506770"/>
      </dsp:txXfrm>
    </dsp:sp>
    <dsp:sp modelId="{05929731-273B-4109-9C58-9352DED35DE1}">
      <dsp:nvSpPr>
        <dsp:cNvPr id="0" name=""/>
        <dsp:cNvSpPr/>
      </dsp:nvSpPr>
      <dsp:spPr>
        <a:xfrm>
          <a:off x="0" y="2575220"/>
          <a:ext cx="5150130" cy="561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animal husbandry</a:t>
          </a:r>
          <a:endParaRPr lang="en-US" sz="1800" kern="1200"/>
        </a:p>
      </dsp:txBody>
      <dsp:txXfrm>
        <a:off x="27415" y="2602635"/>
        <a:ext cx="5095300" cy="506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E1A7F-E63C-4D05-8D74-F33844C803F8}">
      <dsp:nvSpPr>
        <dsp:cNvPr id="0" name=""/>
        <dsp:cNvSpPr/>
      </dsp:nvSpPr>
      <dsp:spPr>
        <a:xfrm>
          <a:off x="0" y="178245"/>
          <a:ext cx="6495573" cy="7985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baseline="0"/>
            <a:t>335 EID 'events' that occurred between 1940 and 2004;</a:t>
          </a:r>
          <a:endParaRPr lang="en-US" sz="2000" kern="1200"/>
        </a:p>
      </dsp:txBody>
      <dsp:txXfrm>
        <a:off x="38981" y="217226"/>
        <a:ext cx="6417611" cy="720563"/>
      </dsp:txXfrm>
    </dsp:sp>
    <dsp:sp modelId="{CC70F119-2A78-40EE-A3A0-575B2451B323}">
      <dsp:nvSpPr>
        <dsp:cNvPr id="0" name=""/>
        <dsp:cNvSpPr/>
      </dsp:nvSpPr>
      <dsp:spPr>
        <a:xfrm>
          <a:off x="0" y="1066268"/>
          <a:ext cx="6495573" cy="7985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baseline="0"/>
            <a:t>Zoonoses 60.3% (wildlife origin 71.8%);</a:t>
          </a:r>
          <a:endParaRPr lang="en-US" sz="2000" kern="1200"/>
        </a:p>
      </dsp:txBody>
      <dsp:txXfrm>
        <a:off x="38981" y="1105249"/>
        <a:ext cx="6417611" cy="720563"/>
      </dsp:txXfrm>
    </dsp:sp>
    <dsp:sp modelId="{D011B343-8D2F-4E25-83CD-700E72C7DCF3}">
      <dsp:nvSpPr>
        <dsp:cNvPr id="0" name=""/>
        <dsp:cNvSpPr/>
      </dsp:nvSpPr>
      <dsp:spPr>
        <a:xfrm>
          <a:off x="0" y="1890496"/>
          <a:ext cx="6495573" cy="7985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baseline="0"/>
            <a:t>54.3% of EID events are caused by bacteria or rickettsia, reflecting a high number of drug-resistant microbes;</a:t>
          </a:r>
          <a:endParaRPr lang="en-US" sz="2000" kern="1200"/>
        </a:p>
      </dsp:txBody>
      <dsp:txXfrm>
        <a:off x="38981" y="1929477"/>
        <a:ext cx="6417611" cy="720563"/>
      </dsp:txXfrm>
    </dsp:sp>
    <dsp:sp modelId="{A027152B-F050-4E58-8C42-6FFBD5DF79B2}">
      <dsp:nvSpPr>
        <dsp:cNvPr id="0" name=""/>
        <dsp:cNvSpPr/>
      </dsp:nvSpPr>
      <dsp:spPr>
        <a:xfrm>
          <a:off x="0" y="2746621"/>
          <a:ext cx="6495573" cy="7985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baseline="0" dirty="0"/>
            <a:t>Correlate with socio-economic, environmental, climatic, and ecological factors; -  EID hotspots</a:t>
          </a:r>
          <a:endParaRPr lang="en-US" sz="2000" kern="1200" dirty="0"/>
        </a:p>
      </dsp:txBody>
      <dsp:txXfrm>
        <a:off x="38981" y="2785602"/>
        <a:ext cx="6417611" cy="7205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0.03806</cdr:x>
      <cdr:y>0.04377</cdr:y>
    </cdr:from>
    <cdr:to>
      <cdr:x>1</cdr:x>
      <cdr:y>0.10317</cdr:y>
    </cdr:to>
    <cdr:sp macro="" textlink="">
      <cdr:nvSpPr>
        <cdr:cNvPr id="2" name="TextBox 2">
          <a:extLst xmlns:a="http://schemas.openxmlformats.org/drawingml/2006/main">
            <a:ext uri="{FF2B5EF4-FFF2-40B4-BE49-F238E27FC236}">
              <a16:creationId xmlns:a16="http://schemas.microsoft.com/office/drawing/2014/main" id="{3076611D-62D4-2837-89F1-11689EB52C05}"/>
            </a:ext>
          </a:extLst>
        </cdr:cNvPr>
        <cdr:cNvSpPr txBox="1"/>
      </cdr:nvSpPr>
      <cdr:spPr>
        <a:xfrm xmlns:a="http://schemas.openxmlformats.org/drawingml/2006/main">
          <a:off x="2314666" y="120069"/>
          <a:ext cx="4397971" cy="162955"/>
        </a:xfrm>
        <a:prstGeom xmlns:a="http://schemas.openxmlformats.org/drawingml/2006/main" prst="rect">
          <a:avLst/>
        </a:prstGeom>
        <a:noFill xmlns:a="http://schemas.openxmlformats.org/drawingml/2006/main"/>
        <a:ln xmlns:a="http://schemas.openxmlformats.org/drawingml/2006/main" cap="flat">
          <a:noFill/>
        </a:ln>
      </cdr:spPr>
      <cdr:txBody>
        <a:bodyPr xmlns:a="http://schemas.openxmlformats.org/drawingml/2006/main" vert="horz" wrap="none" lIns="91440" tIns="45720" rIns="91440" bIns="45720" anchor="t" anchorCtr="0" compatLnSpc="0">
          <a:noAutofit/>
        </a:bodyPr>
        <a:lstStyle xmlns:a="http://schemas.openxmlformats.org/drawingml/2006/main"/>
        <a:p xmlns:a="http://schemas.openxmlformats.org/drawingml/2006/main">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100" b="0" i="0" u="none" strike="noStrike" kern="0" cap="none" spc="0" baseline="0">
            <a:solidFill>
              <a:srgbClr val="000000"/>
            </a:solidFill>
            <a:uFillTx/>
            <a:latin typeface="Aptos"/>
          </a:endParaRPr>
        </a:p>
      </cdr:txBody>
    </cdr:sp>
  </cdr:relSizeAnchor>
  <cdr:relSizeAnchor xmlns:cdr="http://schemas.openxmlformats.org/drawingml/2006/chartDrawing">
    <cdr:from>
      <cdr:x>0.03806</cdr:x>
      <cdr:y>0.04377</cdr:y>
    </cdr:from>
    <cdr:to>
      <cdr:x>1</cdr:x>
      <cdr:y>0.10317</cdr:y>
    </cdr:to>
    <cdr:sp macro="" textlink="">
      <cdr:nvSpPr>
        <cdr:cNvPr id="3" name="TextBox 2">
          <a:extLst xmlns:a="http://schemas.openxmlformats.org/drawingml/2006/main">
            <a:ext uri="{FF2B5EF4-FFF2-40B4-BE49-F238E27FC236}">
              <a16:creationId xmlns:a16="http://schemas.microsoft.com/office/drawing/2014/main" id="{9A5623B5-A712-709E-9CFE-C34F01FE5178}"/>
            </a:ext>
          </a:extLst>
        </cdr:cNvPr>
        <cdr:cNvSpPr txBox="1"/>
      </cdr:nvSpPr>
      <cdr:spPr>
        <a:xfrm xmlns:a="http://schemas.openxmlformats.org/drawingml/2006/main">
          <a:off x="2314666" y="120069"/>
          <a:ext cx="4397971" cy="162955"/>
        </a:xfrm>
        <a:prstGeom xmlns:a="http://schemas.openxmlformats.org/drawingml/2006/main" prst="rect">
          <a:avLst/>
        </a:prstGeom>
        <a:noFill xmlns:a="http://schemas.openxmlformats.org/drawingml/2006/main"/>
        <a:ln xmlns:a="http://schemas.openxmlformats.org/drawingml/2006/main" cap="flat">
          <a:noFill/>
        </a:ln>
      </cdr:spPr>
      <cdr:txBody>
        <a:bodyPr xmlns:a="http://schemas.openxmlformats.org/drawingml/2006/main" vert="horz" wrap="none" lIns="91440" tIns="45720" rIns="91440" bIns="45720" anchor="t" anchorCtr="0" compatLnSpc="0">
          <a:noAutofit/>
        </a:bodyPr>
        <a:lstStyle xmlns:a="http://schemas.openxmlformats.org/drawingml/2006/main"/>
        <a:p xmlns:a="http://schemas.openxmlformats.org/drawingml/2006/main">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100" b="0" i="0" u="none" strike="noStrike" kern="0" cap="none" spc="0" baseline="0">
            <a:solidFill>
              <a:srgbClr val="000000"/>
            </a:solidFill>
            <a:uFillTx/>
            <a:latin typeface="Apto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0.27732</cdr:x>
      <cdr:y>0.0255</cdr:y>
    </cdr:from>
    <cdr:to>
      <cdr:x>0.80424</cdr:x>
      <cdr:y>0.06011</cdr:y>
    </cdr:to>
    <cdr:sp macro="" textlink="">
      <cdr:nvSpPr>
        <cdr:cNvPr id="3" name="TextBox 2"/>
        <cdr:cNvSpPr txBox="1"/>
      </cdr:nvSpPr>
      <cdr:spPr>
        <a:xfrm xmlns:a="http://schemas.openxmlformats.org/drawingml/2006/main">
          <a:off x="1619250" y="133351"/>
          <a:ext cx="3076575" cy="1809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0.27732</cdr:x>
      <cdr:y>0.0255</cdr:y>
    </cdr:from>
    <cdr:to>
      <cdr:x>0.80424</cdr:x>
      <cdr:y>0.06011</cdr:y>
    </cdr:to>
    <cdr:sp macro="" textlink="">
      <cdr:nvSpPr>
        <cdr:cNvPr id="7" name="TextBox 2"/>
        <cdr:cNvSpPr txBox="1"/>
      </cdr:nvSpPr>
      <cdr:spPr>
        <a:xfrm xmlns:a="http://schemas.openxmlformats.org/drawingml/2006/main">
          <a:off x="1619250" y="133351"/>
          <a:ext cx="3076575" cy="1809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0.07217</cdr:x>
      <cdr:y>0.05382</cdr:y>
    </cdr:from>
    <cdr:to>
      <cdr:x>0.51217</cdr:x>
      <cdr:y>0.05535</cdr:y>
    </cdr:to>
    <cdr:cxnSp macro="">
      <cdr:nvCxnSpPr>
        <cdr:cNvPr id="4" name="Straight Arrow Connector 3">
          <a:extLst xmlns:a="http://schemas.openxmlformats.org/drawingml/2006/main">
            <a:ext uri="{FF2B5EF4-FFF2-40B4-BE49-F238E27FC236}">
              <a16:creationId xmlns:a16="http://schemas.microsoft.com/office/drawing/2014/main" id="{B0EF26F7-50D7-424C-BA94-C4BA211FBCC5}"/>
            </a:ext>
          </a:extLst>
        </cdr:cNvPr>
        <cdr:cNvCxnSpPr/>
      </cdr:nvCxnSpPr>
      <cdr:spPr>
        <a:xfrm xmlns:a="http://schemas.openxmlformats.org/drawingml/2006/main">
          <a:off x="499937" y="301343"/>
          <a:ext cx="3048023" cy="8573"/>
        </a:xfrm>
        <a:prstGeom xmlns:a="http://schemas.openxmlformats.org/drawingml/2006/main" prst="straightConnector1">
          <a:avLst/>
        </a:prstGeom>
        <a:ln xmlns:a="http://schemas.openxmlformats.org/drawingml/2006/main" w="28575">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cdr:x>
      <cdr:y>0.05583</cdr:y>
    </cdr:from>
    <cdr:to>
      <cdr:x>0.94945</cdr:x>
      <cdr:y>0.05794</cdr:y>
    </cdr:to>
    <cdr:cxnSp macro="">
      <cdr:nvCxnSpPr>
        <cdr:cNvPr id="6" name="Straight Arrow Connector 5">
          <a:extLst xmlns:a="http://schemas.openxmlformats.org/drawingml/2006/main">
            <a:ext uri="{FF2B5EF4-FFF2-40B4-BE49-F238E27FC236}">
              <a16:creationId xmlns:a16="http://schemas.microsoft.com/office/drawing/2014/main" id="{045A07F0-A751-42AC-8F19-F4D94DF88C7D}"/>
            </a:ext>
          </a:extLst>
        </cdr:cNvPr>
        <cdr:cNvCxnSpPr/>
      </cdr:nvCxnSpPr>
      <cdr:spPr>
        <a:xfrm xmlns:a="http://schemas.openxmlformats.org/drawingml/2006/main">
          <a:off x="3548159" y="312621"/>
          <a:ext cx="3028906" cy="11785"/>
        </a:xfrm>
        <a:prstGeom xmlns:a="http://schemas.openxmlformats.org/drawingml/2006/main" prst="straightConnector1">
          <a:avLst/>
        </a:prstGeom>
        <a:ln xmlns:a="http://schemas.openxmlformats.org/drawingml/2006/main" w="28575">
          <a:solidFill>
            <a:schemeClr val="accent1"/>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0.17241</cdr:x>
      <cdr:y>0.00953</cdr:y>
    </cdr:from>
    <cdr:to>
      <cdr:x>0.38069</cdr:x>
      <cdr:y>0.05507</cdr:y>
    </cdr:to>
    <cdr:sp macro="" textlink="">
      <cdr:nvSpPr>
        <cdr:cNvPr id="9" name="TextBox 8"/>
        <cdr:cNvSpPr txBox="1"/>
      </cdr:nvSpPr>
      <cdr:spPr>
        <a:xfrm xmlns:a="http://schemas.openxmlformats.org/drawingml/2006/main">
          <a:off x="1194322" y="53332"/>
          <a:ext cx="1442808" cy="2549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b="1" baseline="0" dirty="0"/>
            <a:t>cases from the  literature</a:t>
          </a:r>
          <a:endParaRPr lang="en-GB" sz="1100" b="1" dirty="0"/>
        </a:p>
      </cdr:txBody>
    </cdr:sp>
  </cdr:relSizeAnchor>
  <cdr:relSizeAnchor xmlns:cdr="http://schemas.openxmlformats.org/drawingml/2006/chartDrawing">
    <cdr:from>
      <cdr:x>0.59445</cdr:x>
      <cdr:y>0.01288</cdr:y>
    </cdr:from>
    <cdr:to>
      <cdr:x>0.84825</cdr:x>
      <cdr:y>0.06388</cdr:y>
    </cdr:to>
    <cdr:sp macro="" textlink="">
      <cdr:nvSpPr>
        <cdr:cNvPr id="10" name="TextBox 9"/>
        <cdr:cNvSpPr txBox="1"/>
      </cdr:nvSpPr>
      <cdr:spPr>
        <a:xfrm xmlns:a="http://schemas.openxmlformats.org/drawingml/2006/main">
          <a:off x="4117920" y="72101"/>
          <a:ext cx="1758136" cy="285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b="1" dirty="0"/>
            <a:t>cases reported to TESSY</a:t>
          </a:r>
        </a:p>
      </cdr:txBody>
    </cdr:sp>
  </cdr:relSizeAnchor>
  <cdr:relSizeAnchor xmlns:cdr="http://schemas.openxmlformats.org/drawingml/2006/chartDrawing">
    <cdr:from>
      <cdr:x>0.51172</cdr:x>
      <cdr:y>0.03621</cdr:y>
    </cdr:from>
    <cdr:to>
      <cdr:x>0.51172</cdr:x>
      <cdr:y>0.90517</cdr:y>
    </cdr:to>
    <cdr:cxnSp macro="">
      <cdr:nvCxnSpPr>
        <cdr:cNvPr id="8" name="Straight Connector 7">
          <a:extLst xmlns:a="http://schemas.openxmlformats.org/drawingml/2006/main">
            <a:ext uri="{FF2B5EF4-FFF2-40B4-BE49-F238E27FC236}">
              <a16:creationId xmlns:a16="http://schemas.microsoft.com/office/drawing/2014/main" id="{7BF9E194-A1F9-4138-B072-A92DCFB48224}"/>
            </a:ext>
          </a:extLst>
        </cdr:cNvPr>
        <cdr:cNvCxnSpPr/>
      </cdr:nvCxnSpPr>
      <cdr:spPr>
        <a:xfrm xmlns:a="http://schemas.openxmlformats.org/drawingml/2006/main">
          <a:off x="3533776" y="200026"/>
          <a:ext cx="0" cy="480060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0.70253</cdr:x>
      <cdr:y>0.04023</cdr:y>
    </cdr:from>
    <cdr:to>
      <cdr:x>0.70253</cdr:x>
      <cdr:y>0.9092</cdr:y>
    </cdr:to>
    <cdr:cxnSp macro="">
      <cdr:nvCxnSpPr>
        <cdr:cNvPr id="29" name="Straight Connector 28">
          <a:extLst xmlns:a="http://schemas.openxmlformats.org/drawingml/2006/main">
            <a:ext uri="{FF2B5EF4-FFF2-40B4-BE49-F238E27FC236}">
              <a16:creationId xmlns:a16="http://schemas.microsoft.com/office/drawing/2014/main" id="{BB1F62C4-E1E2-4BFE-B87F-53CD55FD2EA5}"/>
            </a:ext>
          </a:extLst>
        </cdr:cNvPr>
        <cdr:cNvCxnSpPr/>
      </cdr:nvCxnSpPr>
      <cdr:spPr>
        <a:xfrm xmlns:a="http://schemas.openxmlformats.org/drawingml/2006/main">
          <a:off x="4851401" y="222251"/>
          <a:ext cx="0" cy="480060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0.70069</cdr:x>
      <cdr:y>0.11897</cdr:y>
    </cdr:from>
    <cdr:to>
      <cdr:x>0.94483</cdr:x>
      <cdr:y>0.11897</cdr:y>
    </cdr:to>
    <cdr:cxnSp macro="">
      <cdr:nvCxnSpPr>
        <cdr:cNvPr id="31" name="Straight Arrow Connector 30">
          <a:extLst xmlns:a="http://schemas.openxmlformats.org/drawingml/2006/main">
            <a:ext uri="{FF2B5EF4-FFF2-40B4-BE49-F238E27FC236}">
              <a16:creationId xmlns:a16="http://schemas.microsoft.com/office/drawing/2014/main" id="{0A0B2893-7E08-4163-81D3-01F02B40BDD5}"/>
            </a:ext>
          </a:extLst>
        </cdr:cNvPr>
        <cdr:cNvCxnSpPr/>
      </cdr:nvCxnSpPr>
      <cdr:spPr>
        <a:xfrm xmlns:a="http://schemas.openxmlformats.org/drawingml/2006/main">
          <a:off x="4838701" y="657226"/>
          <a:ext cx="1685925" cy="0"/>
        </a:xfrm>
        <a:prstGeom xmlns:a="http://schemas.openxmlformats.org/drawingml/2006/main" prst="straightConnector1">
          <a:avLst/>
        </a:prstGeom>
        <a:ln xmlns:a="http://schemas.openxmlformats.org/drawingml/2006/main" w="28575">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0.18897</cdr:x>
      <cdr:y>0.70862</cdr:y>
    </cdr:from>
    <cdr:to>
      <cdr:x>0.30621</cdr:x>
      <cdr:y>0.80172</cdr:y>
    </cdr:to>
    <cdr:sp macro="" textlink="">
      <cdr:nvSpPr>
        <cdr:cNvPr id="34" name="Rounded Rectangle 33"/>
        <cdr:cNvSpPr/>
      </cdr:nvSpPr>
      <cdr:spPr>
        <a:xfrm xmlns:a="http://schemas.openxmlformats.org/drawingml/2006/main">
          <a:off x="1304926" y="3914777"/>
          <a:ext cx="809625" cy="514350"/>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dirty="0"/>
            <a:t>USA outbreak</a:t>
          </a:r>
        </a:p>
      </cdr:txBody>
    </cdr:sp>
  </cdr:relSizeAnchor>
  <cdr:relSizeAnchor xmlns:cdr="http://schemas.openxmlformats.org/drawingml/2006/chartDrawing">
    <cdr:from>
      <cdr:x>0.46075</cdr:x>
      <cdr:y>0.70862</cdr:y>
    </cdr:from>
    <cdr:to>
      <cdr:x>0.59538</cdr:x>
      <cdr:y>0.8069</cdr:y>
    </cdr:to>
    <cdr:sp macro="" textlink="">
      <cdr:nvSpPr>
        <cdr:cNvPr id="45" name="Rounded Rectangle 44"/>
        <cdr:cNvSpPr/>
      </cdr:nvSpPr>
      <cdr:spPr>
        <a:xfrm xmlns:a="http://schemas.openxmlformats.org/drawingml/2006/main">
          <a:off x="2988869" y="3537240"/>
          <a:ext cx="873349" cy="490587"/>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dirty="0"/>
            <a:t>Notifiable</a:t>
          </a:r>
          <a:r>
            <a:rPr lang="en-US" baseline="0" dirty="0"/>
            <a:t> disease</a:t>
          </a:r>
          <a:endParaRPr lang="en-US" dirty="0"/>
        </a:p>
      </cdr:txBody>
    </cdr:sp>
  </cdr:relSizeAnchor>
  <cdr:relSizeAnchor xmlns:cdr="http://schemas.openxmlformats.org/drawingml/2006/chartDrawing">
    <cdr:from>
      <cdr:x>0.50483</cdr:x>
      <cdr:y>0.56034</cdr:y>
    </cdr:from>
    <cdr:to>
      <cdr:x>0.62207</cdr:x>
      <cdr:y>0.69655</cdr:y>
    </cdr:to>
    <cdr:sp macro="" textlink="">
      <cdr:nvSpPr>
        <cdr:cNvPr id="46" name="Rounded Rectangle 45"/>
        <cdr:cNvSpPr/>
      </cdr:nvSpPr>
      <cdr:spPr>
        <a:xfrm xmlns:a="http://schemas.openxmlformats.org/drawingml/2006/main">
          <a:off x="3486151" y="3095626"/>
          <a:ext cx="809625" cy="752475"/>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dirty="0"/>
            <a:t>EU/EEA</a:t>
          </a:r>
        </a:p>
        <a:p xmlns:a="http://schemas.openxmlformats.org/drawingml/2006/main">
          <a:pPr algn="ctr"/>
          <a:r>
            <a:rPr lang="en-US" dirty="0"/>
            <a:t>Case</a:t>
          </a:r>
          <a:r>
            <a:rPr lang="en-US" baseline="0" dirty="0"/>
            <a:t> definition</a:t>
          </a:r>
          <a:endParaRPr lang="en-US" dirty="0"/>
        </a:p>
      </cdr:txBody>
    </cdr:sp>
  </cdr:relSizeAnchor>
  <cdr:relSizeAnchor xmlns:cdr="http://schemas.openxmlformats.org/drawingml/2006/chartDrawing">
    <cdr:from>
      <cdr:x>0.38207</cdr:x>
      <cdr:y>0.58201</cdr:y>
    </cdr:from>
    <cdr:to>
      <cdr:x>0.49819</cdr:x>
      <cdr:y>0.6954</cdr:y>
    </cdr:to>
    <cdr:sp macro="" textlink="">
      <cdr:nvSpPr>
        <cdr:cNvPr id="47" name="Rounded Rectangle 46"/>
        <cdr:cNvSpPr/>
      </cdr:nvSpPr>
      <cdr:spPr>
        <a:xfrm xmlns:a="http://schemas.openxmlformats.org/drawingml/2006/main">
          <a:off x="2478506" y="2905218"/>
          <a:ext cx="753243" cy="566031"/>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t>EU/EEA Directive</a:t>
          </a:r>
        </a:p>
      </cdr:txBody>
    </cdr:sp>
  </cdr:relSizeAnchor>
  <cdr:relSizeAnchor xmlns:cdr="http://schemas.openxmlformats.org/drawingml/2006/chartDrawing">
    <cdr:from>
      <cdr:x>0.50191</cdr:x>
      <cdr:y>0.3516</cdr:y>
    </cdr:from>
    <cdr:to>
      <cdr:x>0.66191</cdr:x>
      <cdr:y>0.41772</cdr:y>
    </cdr:to>
    <cdr:sp macro="" textlink="">
      <cdr:nvSpPr>
        <cdr:cNvPr id="48" name="Rounded Rectangle 47"/>
        <cdr:cNvSpPr/>
      </cdr:nvSpPr>
      <cdr:spPr>
        <a:xfrm xmlns:a="http://schemas.openxmlformats.org/drawingml/2006/main">
          <a:off x="5195918" y="3023657"/>
          <a:ext cx="1656370" cy="568629"/>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baseline="0" dirty="0"/>
            <a:t>Preparedness Plan</a:t>
          </a:r>
        </a:p>
        <a:p xmlns:a="http://schemas.openxmlformats.org/drawingml/2006/main">
          <a:pPr algn="ctr"/>
          <a:r>
            <a:rPr lang="en-US" baseline="0" dirty="0"/>
            <a:t>Blood safety</a:t>
          </a:r>
          <a:endParaRPr lang="en-US" dirty="0"/>
        </a:p>
      </cdr:txBody>
    </cdr:sp>
  </cdr:relSizeAnchor>
  <cdr:relSizeAnchor xmlns:cdr="http://schemas.openxmlformats.org/drawingml/2006/chartDrawing">
    <cdr:from>
      <cdr:x>0.73905</cdr:x>
      <cdr:y>0.36163</cdr:y>
    </cdr:from>
    <cdr:to>
      <cdr:x>0.8574</cdr:x>
      <cdr:y>0.40673</cdr:y>
    </cdr:to>
    <cdr:sp macro="" textlink="">
      <cdr:nvSpPr>
        <cdr:cNvPr id="49" name="Rounded Rectangle 48"/>
        <cdr:cNvSpPr/>
      </cdr:nvSpPr>
      <cdr:spPr>
        <a:xfrm xmlns:a="http://schemas.openxmlformats.org/drawingml/2006/main">
          <a:off x="4794203" y="1736931"/>
          <a:ext cx="767744" cy="216603"/>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t>EUFRAT</a:t>
          </a:r>
        </a:p>
      </cdr:txBody>
    </cdr:sp>
  </cdr:relSizeAnchor>
  <cdr:relSizeAnchor xmlns:cdr="http://schemas.openxmlformats.org/drawingml/2006/chartDrawing">
    <cdr:from>
      <cdr:x>0.82922</cdr:x>
      <cdr:y>0.41698</cdr:y>
    </cdr:from>
    <cdr:to>
      <cdr:x>0.95551</cdr:x>
      <cdr:y>0.45764</cdr:y>
    </cdr:to>
    <cdr:sp macro="" textlink="">
      <cdr:nvSpPr>
        <cdr:cNvPr id="50" name="Rounded Rectangle 49"/>
        <cdr:cNvSpPr/>
      </cdr:nvSpPr>
      <cdr:spPr>
        <a:xfrm xmlns:a="http://schemas.openxmlformats.org/drawingml/2006/main">
          <a:off x="5379164" y="2002785"/>
          <a:ext cx="819222" cy="195298"/>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t>VectorNet</a:t>
          </a:r>
        </a:p>
      </cdr:txBody>
    </cdr:sp>
  </cdr:relSizeAnchor>
  <cdr:relSizeAnchor xmlns:cdr="http://schemas.openxmlformats.org/drawingml/2006/chartDrawing">
    <cdr:from>
      <cdr:x>0.24759</cdr:x>
      <cdr:y>0.80172</cdr:y>
    </cdr:from>
    <cdr:to>
      <cdr:x>0.24798</cdr:x>
      <cdr:y>0.89554</cdr:y>
    </cdr:to>
    <cdr:cxnSp macro="">
      <cdr:nvCxnSpPr>
        <cdr:cNvPr id="52" name="Straight Arrow Connector 51">
          <a:extLst xmlns:a="http://schemas.openxmlformats.org/drawingml/2006/main">
            <a:ext uri="{FF2B5EF4-FFF2-40B4-BE49-F238E27FC236}">
              <a16:creationId xmlns:a16="http://schemas.microsoft.com/office/drawing/2014/main" id="{35D88979-4FE3-4654-A3AD-D82160DA808E}"/>
            </a:ext>
          </a:extLst>
        </cdr:cNvPr>
        <cdr:cNvCxnSpPr>
          <a:stCxn xmlns:a="http://schemas.openxmlformats.org/drawingml/2006/main" id="34" idx="2"/>
        </cdr:cNvCxnSpPr>
      </cdr:nvCxnSpPr>
      <cdr:spPr>
        <a:xfrm xmlns:a="http://schemas.openxmlformats.org/drawingml/2006/main">
          <a:off x="1715092" y="4488980"/>
          <a:ext cx="2756" cy="525290"/>
        </a:xfrm>
        <a:prstGeom xmlns:a="http://schemas.openxmlformats.org/drawingml/2006/main" prst="straightConnector1">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0.52806</cdr:x>
      <cdr:y>0.8069</cdr:y>
    </cdr:from>
    <cdr:to>
      <cdr:x>0.59545</cdr:x>
      <cdr:y>0.89899</cdr:y>
    </cdr:to>
    <cdr:cxnSp macro="">
      <cdr:nvCxnSpPr>
        <cdr:cNvPr id="62" name="Elbow Connector 61">
          <a:extLst xmlns:a="http://schemas.openxmlformats.org/drawingml/2006/main">
            <a:ext uri="{FF2B5EF4-FFF2-40B4-BE49-F238E27FC236}">
              <a16:creationId xmlns:a16="http://schemas.microsoft.com/office/drawing/2014/main" id="{39855449-535C-457A-85FE-1D4CFA964342}"/>
            </a:ext>
          </a:extLst>
        </cdr:cNvPr>
        <cdr:cNvCxnSpPr>
          <a:stCxn xmlns:a="http://schemas.openxmlformats.org/drawingml/2006/main" id="45" idx="2"/>
        </cdr:cNvCxnSpPr>
      </cdr:nvCxnSpPr>
      <cdr:spPr>
        <a:xfrm xmlns:a="http://schemas.openxmlformats.org/drawingml/2006/main" rot="16200000" flipH="1">
          <a:off x="3414264" y="4039107"/>
          <a:ext cx="459688" cy="437128"/>
        </a:xfrm>
        <a:prstGeom xmlns:a="http://schemas.openxmlformats.org/drawingml/2006/main" prst="bentConnector3">
          <a:avLst>
            <a:gd name="adj1" fmla="val 50000"/>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0.44013</cdr:x>
      <cdr:y>0.6954</cdr:y>
    </cdr:from>
    <cdr:to>
      <cdr:x>0.44309</cdr:x>
      <cdr:y>0.90014</cdr:y>
    </cdr:to>
    <cdr:cxnSp macro="">
      <cdr:nvCxnSpPr>
        <cdr:cNvPr id="67" name="Straight Arrow Connector 66">
          <a:extLst xmlns:a="http://schemas.openxmlformats.org/drawingml/2006/main">
            <a:ext uri="{FF2B5EF4-FFF2-40B4-BE49-F238E27FC236}">
              <a16:creationId xmlns:a16="http://schemas.microsoft.com/office/drawing/2014/main" id="{2A0CF118-FE45-48CE-8863-D5C5CE066B50}"/>
            </a:ext>
          </a:extLst>
        </cdr:cNvPr>
        <cdr:cNvCxnSpPr>
          <a:stCxn xmlns:a="http://schemas.openxmlformats.org/drawingml/2006/main" id="47" idx="2"/>
        </cdr:cNvCxnSpPr>
      </cdr:nvCxnSpPr>
      <cdr:spPr>
        <a:xfrm xmlns:a="http://schemas.openxmlformats.org/drawingml/2006/main">
          <a:off x="2855128" y="3471249"/>
          <a:ext cx="19188" cy="1022007"/>
        </a:xfrm>
        <a:prstGeom xmlns:a="http://schemas.openxmlformats.org/drawingml/2006/main" prst="straightConnector1">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0.62207</cdr:x>
      <cdr:y>0.62845</cdr:y>
    </cdr:from>
    <cdr:to>
      <cdr:x>0.6354</cdr:x>
      <cdr:y>0.89554</cdr:y>
    </cdr:to>
    <cdr:cxnSp macro="">
      <cdr:nvCxnSpPr>
        <cdr:cNvPr id="76" name="Elbow Connector 75">
          <a:extLst xmlns:a="http://schemas.openxmlformats.org/drawingml/2006/main">
            <a:ext uri="{FF2B5EF4-FFF2-40B4-BE49-F238E27FC236}">
              <a16:creationId xmlns:a16="http://schemas.microsoft.com/office/drawing/2014/main" id="{DC855D59-86AE-4A93-916B-1429BC9B8A3B}"/>
            </a:ext>
          </a:extLst>
        </cdr:cNvPr>
        <cdr:cNvCxnSpPr>
          <a:stCxn xmlns:a="http://schemas.openxmlformats.org/drawingml/2006/main" id="46" idx="3"/>
        </cdr:cNvCxnSpPr>
      </cdr:nvCxnSpPr>
      <cdr:spPr>
        <a:xfrm xmlns:a="http://schemas.openxmlformats.org/drawingml/2006/main">
          <a:off x="4309228" y="3518781"/>
          <a:ext cx="92353" cy="1495489"/>
        </a:xfrm>
        <a:prstGeom xmlns:a="http://schemas.openxmlformats.org/drawingml/2006/main" prst="bentConnector2">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0.66103</cdr:x>
      <cdr:y>0.38548</cdr:y>
    </cdr:from>
    <cdr:to>
      <cdr:x>0.70284</cdr:x>
      <cdr:y>0.90617</cdr:y>
    </cdr:to>
    <cdr:cxnSp macro="">
      <cdr:nvCxnSpPr>
        <cdr:cNvPr id="81" name="Elbow Connector 80">
          <a:extLst xmlns:a="http://schemas.openxmlformats.org/drawingml/2006/main">
            <a:ext uri="{FF2B5EF4-FFF2-40B4-BE49-F238E27FC236}">
              <a16:creationId xmlns:a16="http://schemas.microsoft.com/office/drawing/2014/main" id="{7ACE8915-91B0-4B83-B86B-6FD87BDBF532}"/>
            </a:ext>
          </a:extLst>
        </cdr:cNvPr>
        <cdr:cNvCxnSpPr/>
      </cdr:nvCxnSpPr>
      <cdr:spPr>
        <a:xfrm xmlns:a="http://schemas.openxmlformats.org/drawingml/2006/main" rot="16200000" flipH="1">
          <a:off x="4820668" y="5337534"/>
          <a:ext cx="4477785" cy="432831"/>
        </a:xfrm>
        <a:prstGeom xmlns:a="http://schemas.openxmlformats.org/drawingml/2006/main" prst="bentConnector3">
          <a:avLst>
            <a:gd name="adj1" fmla="val 110"/>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0.70436</cdr:x>
      <cdr:y>0.38605</cdr:y>
    </cdr:from>
    <cdr:to>
      <cdr:x>0.73905</cdr:x>
      <cdr:y>0.85515</cdr:y>
    </cdr:to>
    <cdr:cxnSp macro="">
      <cdr:nvCxnSpPr>
        <cdr:cNvPr id="88" name="Elbow Connector 87">
          <a:extLst xmlns:a="http://schemas.openxmlformats.org/drawingml/2006/main">
            <a:ext uri="{FF2B5EF4-FFF2-40B4-BE49-F238E27FC236}">
              <a16:creationId xmlns:a16="http://schemas.microsoft.com/office/drawing/2014/main" id="{79633556-044A-4923-A982-0B8DBE05AE2A}"/>
            </a:ext>
          </a:extLst>
        </cdr:cNvPr>
        <cdr:cNvCxnSpPr/>
      </cdr:nvCxnSpPr>
      <cdr:spPr>
        <a:xfrm xmlns:a="http://schemas.openxmlformats.org/drawingml/2006/main" rot="10800000" flipV="1">
          <a:off x="7291709" y="3319955"/>
          <a:ext cx="359122" cy="4034125"/>
        </a:xfrm>
        <a:prstGeom xmlns:a="http://schemas.openxmlformats.org/drawingml/2006/main" prst="bentConnector2">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0.82679</cdr:x>
      <cdr:y>0.4829</cdr:y>
    </cdr:from>
    <cdr:to>
      <cdr:x>0.9623</cdr:x>
      <cdr:y>0.59692</cdr:y>
    </cdr:to>
    <cdr:sp macro="" textlink="">
      <cdr:nvSpPr>
        <cdr:cNvPr id="100" name="Rounded Rectangle 99"/>
        <cdr:cNvSpPr/>
      </cdr:nvSpPr>
      <cdr:spPr>
        <a:xfrm xmlns:a="http://schemas.openxmlformats.org/drawingml/2006/main">
          <a:off x="5363370" y="2410506"/>
          <a:ext cx="879062" cy="569140"/>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t>EU/EEA</a:t>
          </a:r>
          <a:r>
            <a:rPr lang="en-US" baseline="0" dirty="0"/>
            <a:t> Directive</a:t>
          </a:r>
          <a:endParaRPr lang="en-US" dirty="0"/>
        </a:p>
      </cdr:txBody>
    </cdr:sp>
  </cdr:relSizeAnchor>
  <cdr:relSizeAnchor xmlns:cdr="http://schemas.openxmlformats.org/drawingml/2006/chartDrawing">
    <cdr:from>
      <cdr:x>0.81775</cdr:x>
      <cdr:y>0.43731</cdr:y>
    </cdr:from>
    <cdr:to>
      <cdr:x>0.82922</cdr:x>
      <cdr:y>0.79873</cdr:y>
    </cdr:to>
    <cdr:cxnSp macro="">
      <cdr:nvCxnSpPr>
        <cdr:cNvPr id="102" name="Elbow Connector 101">
          <a:extLst xmlns:a="http://schemas.openxmlformats.org/drawingml/2006/main">
            <a:ext uri="{FF2B5EF4-FFF2-40B4-BE49-F238E27FC236}">
              <a16:creationId xmlns:a16="http://schemas.microsoft.com/office/drawing/2014/main" id="{3FF8B95E-2EA4-4F76-A08A-85863B1252D2}"/>
            </a:ext>
          </a:extLst>
        </cdr:cNvPr>
        <cdr:cNvCxnSpPr>
          <a:stCxn xmlns:a="http://schemas.openxmlformats.org/drawingml/2006/main" id="50" idx="1"/>
        </cdr:cNvCxnSpPr>
      </cdr:nvCxnSpPr>
      <cdr:spPr>
        <a:xfrm xmlns:a="http://schemas.openxmlformats.org/drawingml/2006/main" rot="10800000" flipV="1">
          <a:off x="5304758" y="2100434"/>
          <a:ext cx="74406" cy="1735918"/>
        </a:xfrm>
        <a:prstGeom xmlns:a="http://schemas.openxmlformats.org/drawingml/2006/main" prst="bentConnector2">
          <a:avLst/>
        </a:prstGeom>
        <a:ln xmlns:a="http://schemas.openxmlformats.org/drawingml/2006/main" w="190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0.78434</cdr:x>
      <cdr:y>0.53991</cdr:y>
    </cdr:from>
    <cdr:to>
      <cdr:x>0.82679</cdr:x>
      <cdr:y>0.79571</cdr:y>
    </cdr:to>
    <cdr:cxnSp macro="">
      <cdr:nvCxnSpPr>
        <cdr:cNvPr id="104" name="Elbow Connector 103">
          <a:extLst xmlns:a="http://schemas.openxmlformats.org/drawingml/2006/main">
            <a:ext uri="{FF2B5EF4-FFF2-40B4-BE49-F238E27FC236}">
              <a16:creationId xmlns:a16="http://schemas.microsoft.com/office/drawing/2014/main" id="{5A6A051D-DD5C-4C0B-9E4B-B07012EFA4B0}"/>
            </a:ext>
          </a:extLst>
        </cdr:cNvPr>
        <cdr:cNvCxnSpPr>
          <a:stCxn xmlns:a="http://schemas.openxmlformats.org/drawingml/2006/main" id="100" idx="1"/>
        </cdr:cNvCxnSpPr>
      </cdr:nvCxnSpPr>
      <cdr:spPr>
        <a:xfrm xmlns:a="http://schemas.openxmlformats.org/drawingml/2006/main" rot="10800000" flipV="1">
          <a:off x="5088026" y="2593211"/>
          <a:ext cx="275345" cy="1228619"/>
        </a:xfrm>
        <a:prstGeom xmlns:a="http://schemas.openxmlformats.org/drawingml/2006/main" prst="bentConnector2">
          <a:avLst/>
        </a:prstGeom>
        <a:ln xmlns:a="http://schemas.openxmlformats.org/drawingml/2006/main" w="190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0.76082</cdr:x>
      <cdr:y>0.06221</cdr:y>
    </cdr:from>
    <cdr:to>
      <cdr:x>0.8881</cdr:x>
      <cdr:y>0.10933</cdr:y>
    </cdr:to>
    <cdr:sp macro="" textlink="">
      <cdr:nvSpPr>
        <cdr:cNvPr id="106" name="Rounded Rectangle 105"/>
        <cdr:cNvSpPr/>
      </cdr:nvSpPr>
      <cdr:spPr>
        <a:xfrm xmlns:a="http://schemas.openxmlformats.org/drawingml/2006/main">
          <a:off x="5270415" y="348306"/>
          <a:ext cx="881706" cy="263869"/>
        </a:xfrm>
        <a:prstGeom xmlns:a="http://schemas.openxmlformats.org/drawingml/2006/main" prst="roundRect">
          <a:avLst/>
        </a:prstGeom>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t>WNV maps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43E8C-5045-C846-B998-45936915BD5F}"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9AC97-CD54-9340-B9E0-75AD9F29C0D4}" type="slidenum">
              <a:rPr lang="en-US" smtClean="0"/>
              <a:t>‹#›</a:t>
            </a:fld>
            <a:endParaRPr lang="en-US"/>
          </a:p>
        </p:txBody>
      </p:sp>
    </p:spTree>
    <p:extLst>
      <p:ext uri="{BB962C8B-B14F-4D97-AF65-F5344CB8AC3E}">
        <p14:creationId xmlns:p14="http://schemas.microsoft.com/office/powerpoint/2010/main"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C169AC97-CD54-9340-B9E0-75AD9F29C0D4}" type="slidenum">
              <a:rPr lang="en-US" smtClean="0"/>
              <a:t>38</a:t>
            </a:fld>
            <a:endParaRPr lang="en-US"/>
          </a:p>
        </p:txBody>
      </p:sp>
    </p:spTree>
    <p:extLst>
      <p:ext uri="{BB962C8B-B14F-4D97-AF65-F5344CB8AC3E}">
        <p14:creationId xmlns:p14="http://schemas.microsoft.com/office/powerpoint/2010/main" val="379010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62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23337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67493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5957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737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78712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3.wdp"/><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eufrattool.ecdc.europa.e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doi.org/10.1371/journal.pntd.001084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anada.ca/en/public-health/services/surveillance/blood-safety-contribution-program/transfusion-transmitted-injuries-surveillance-system.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014D0-2D5B-B920-6F3A-13B081192E2D}"/>
              </a:ext>
            </a:extLst>
          </p:cNvPr>
          <p:cNvSpPr>
            <a:spLocks noGrp="1"/>
          </p:cNvSpPr>
          <p:nvPr>
            <p:ph type="body" sz="quarter" idx="13"/>
          </p:nvPr>
        </p:nvSpPr>
        <p:spPr/>
        <p:txBody>
          <a:bodyPr/>
          <a:lstStyle/>
          <a:p>
            <a:r>
              <a:rPr lang="en-SI" sz="4000" b="1" dirty="0">
                <a:solidFill>
                  <a:srgbClr val="FF0000"/>
                </a:solidFill>
                <a:effectLst/>
                <a:latin typeface="Calibri" panose="020F0502020204030204" pitchFamily="34" charset="0"/>
                <a:ea typeface="Aptos" panose="020B0004020202020204" pitchFamily="34" charset="0"/>
              </a:rPr>
              <a:t>What are the emerging infectious </a:t>
            </a:r>
            <a:r>
              <a:rPr lang="en-GB" sz="4000" b="1" dirty="0">
                <a:solidFill>
                  <a:srgbClr val="FF0000"/>
                </a:solidFill>
                <a:effectLst/>
                <a:latin typeface="Calibri" panose="020F0502020204030204" pitchFamily="34" charset="0"/>
                <a:ea typeface="Aptos" panose="020B0004020202020204" pitchFamily="34" charset="0"/>
              </a:rPr>
              <a:t>disease</a:t>
            </a:r>
            <a:r>
              <a:rPr lang="en-SI" sz="4000" b="1" dirty="0">
                <a:solidFill>
                  <a:srgbClr val="FF0000"/>
                </a:solidFill>
                <a:effectLst/>
                <a:latin typeface="Calibri" panose="020F0502020204030204" pitchFamily="34" charset="0"/>
                <a:ea typeface="Aptos" panose="020B0004020202020204" pitchFamily="34" charset="0"/>
              </a:rPr>
              <a:t> threats to MPHO?</a:t>
            </a:r>
            <a:endParaRPr lang="en-SI" sz="3600" b="1" dirty="0">
              <a:solidFill>
                <a:srgbClr val="FF0000"/>
              </a:solidFill>
            </a:endParaRPr>
          </a:p>
          <a:p>
            <a:endParaRPr lang="en-US" dirty="0"/>
          </a:p>
        </p:txBody>
      </p:sp>
      <p:sp>
        <p:nvSpPr>
          <p:cNvPr id="3" name="Text Placeholder 2">
            <a:extLst>
              <a:ext uri="{FF2B5EF4-FFF2-40B4-BE49-F238E27FC236}">
                <a16:creationId xmlns:a16="http://schemas.microsoft.com/office/drawing/2014/main" id="{4B54DFCF-FCD0-8C94-757D-4FA9CDBB2370}"/>
              </a:ext>
            </a:extLst>
          </p:cNvPr>
          <p:cNvSpPr>
            <a:spLocks noGrp="1"/>
          </p:cNvSpPr>
          <p:nvPr>
            <p:ph type="body" sz="quarter" idx="16"/>
          </p:nvPr>
        </p:nvSpPr>
        <p:spPr>
          <a:xfrm>
            <a:off x="217192" y="4484470"/>
            <a:ext cx="11459902" cy="646545"/>
          </a:xfrm>
        </p:spPr>
        <p:txBody>
          <a:bodyPr/>
          <a:lstStyle/>
          <a:p>
            <a:r>
              <a:rPr lang="en-US" b="1" dirty="0"/>
              <a:t>14-15 Nov 2024, Rome, Italy</a:t>
            </a:r>
          </a:p>
          <a:p>
            <a:endParaRPr lang="en-US" dirty="0"/>
          </a:p>
        </p:txBody>
      </p:sp>
      <p:sp>
        <p:nvSpPr>
          <p:cNvPr id="4" name="Text Placeholder 3">
            <a:extLst>
              <a:ext uri="{FF2B5EF4-FFF2-40B4-BE49-F238E27FC236}">
                <a16:creationId xmlns:a16="http://schemas.microsoft.com/office/drawing/2014/main" id="{259A99E1-8073-369C-291E-7BE925C8E62A}"/>
              </a:ext>
            </a:extLst>
          </p:cNvPr>
          <p:cNvSpPr>
            <a:spLocks noGrp="1"/>
          </p:cNvSpPr>
          <p:nvPr>
            <p:ph type="body" sz="quarter" idx="17"/>
          </p:nvPr>
        </p:nvSpPr>
        <p:spPr>
          <a:xfrm>
            <a:off x="366048" y="3593758"/>
            <a:ext cx="11459902" cy="731297"/>
          </a:xfrm>
        </p:spPr>
        <p:txBody>
          <a:bodyPr/>
          <a:lstStyle/>
          <a:p>
            <a:r>
              <a:rPr lang="en-GB" sz="2000" dirty="0"/>
              <a:t>Dragoslav </a:t>
            </a:r>
            <a:r>
              <a:rPr lang="en-GB" sz="2000" dirty="0" err="1"/>
              <a:t>Domanović</a:t>
            </a:r>
            <a:r>
              <a:rPr lang="en-GB" sz="2000" dirty="0"/>
              <a:t>, MD, PhD, </a:t>
            </a:r>
          </a:p>
          <a:p>
            <a:r>
              <a:rPr lang="en-GB" sz="2000" dirty="0"/>
              <a:t>European Blood Alliance </a:t>
            </a:r>
          </a:p>
          <a:p>
            <a:endParaRPr lang="en-US" sz="2000" dirty="0"/>
          </a:p>
        </p:txBody>
      </p:sp>
    </p:spTree>
    <p:extLst>
      <p:ext uri="{BB962C8B-B14F-4D97-AF65-F5344CB8AC3E}">
        <p14:creationId xmlns:p14="http://schemas.microsoft.com/office/powerpoint/2010/main" val="415740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77FCDC-AE11-5354-21E6-1BAF457EB32D}"/>
              </a:ext>
            </a:extLst>
          </p:cNvPr>
          <p:cNvSpPr>
            <a:spLocks noGrp="1"/>
          </p:cNvSpPr>
          <p:nvPr>
            <p:ph type="body" sz="quarter" idx="13"/>
          </p:nvPr>
        </p:nvSpPr>
        <p:spPr/>
        <p:txBody>
          <a:bodyPr/>
          <a:lstStyle/>
          <a:p>
            <a:r>
              <a:rPr lang="en-GB" dirty="0"/>
              <a:t>Transmission of infections via PDMPs</a:t>
            </a:r>
            <a:endParaRPr lang="en-SI" dirty="0"/>
          </a:p>
        </p:txBody>
      </p:sp>
      <p:sp>
        <p:nvSpPr>
          <p:cNvPr id="4" name="Text Placeholder 3">
            <a:extLst>
              <a:ext uri="{FF2B5EF4-FFF2-40B4-BE49-F238E27FC236}">
                <a16:creationId xmlns:a16="http://schemas.microsoft.com/office/drawing/2014/main" id="{9FCC0272-4E21-3BC8-00F6-85F49F4F734D}"/>
              </a:ext>
            </a:extLst>
          </p:cNvPr>
          <p:cNvSpPr>
            <a:spLocks noGrp="1"/>
          </p:cNvSpPr>
          <p:nvPr>
            <p:ph type="body" sz="quarter" idx="17"/>
          </p:nvPr>
        </p:nvSpPr>
        <p:spPr/>
        <p:txBody>
          <a:bodyPr/>
          <a:lstStyle/>
          <a:p>
            <a:r>
              <a:rPr lang="en-GB" dirty="0"/>
              <a:t>Prevalence of blood-borne infections in haemophilic birth cohorts in the United States</a:t>
            </a:r>
            <a:endParaRPr lang="en-SI" dirty="0"/>
          </a:p>
        </p:txBody>
      </p:sp>
      <p:pic>
        <p:nvPicPr>
          <p:cNvPr id="1026" name="Picture 2">
            <a:extLst>
              <a:ext uri="{FF2B5EF4-FFF2-40B4-BE49-F238E27FC236}">
                <a16:creationId xmlns:a16="http://schemas.microsoft.com/office/drawing/2014/main" id="{F5090566-6A58-AA72-57A4-F85F12F093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115341" y="1312072"/>
            <a:ext cx="6159358" cy="4233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74FF6B-602D-9934-77C4-5B6FCA2A0DD0}"/>
              </a:ext>
            </a:extLst>
          </p:cNvPr>
          <p:cNvSpPr txBox="1"/>
          <p:nvPr/>
        </p:nvSpPr>
        <p:spPr>
          <a:xfrm>
            <a:off x="510363" y="5545927"/>
            <a:ext cx="11015330" cy="646331"/>
          </a:xfrm>
          <a:prstGeom prst="rect">
            <a:avLst/>
          </a:prstGeom>
          <a:noFill/>
        </p:spPr>
        <p:txBody>
          <a:bodyPr wrap="square" rtlCol="0">
            <a:spAutoFit/>
          </a:bodyPr>
          <a:lstStyle/>
          <a:p>
            <a:r>
              <a:rPr lang="en-GB" dirty="0"/>
              <a:t>. HBV (▪), HCV(Inline graphic) and HIV-1 (Inline graphic). The proportion was zero for HIV after 1984, for HCV after 1992, and for HBV after 1993. From Soucie et al. 2001.</a:t>
            </a:r>
            <a:endParaRPr lang="en-SI" dirty="0"/>
          </a:p>
        </p:txBody>
      </p:sp>
    </p:spTree>
    <p:extLst>
      <p:ext uri="{BB962C8B-B14F-4D97-AF65-F5344CB8AC3E}">
        <p14:creationId xmlns:p14="http://schemas.microsoft.com/office/powerpoint/2010/main" val="111262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2DEA9A-71B6-38FA-B7BE-537A1E19D02A}"/>
              </a:ext>
            </a:extLst>
          </p:cNvPr>
          <p:cNvSpPr>
            <a:spLocks noGrp="1"/>
          </p:cNvSpPr>
          <p:nvPr>
            <p:ph type="body" sz="quarter" idx="13"/>
          </p:nvPr>
        </p:nvSpPr>
        <p:spPr/>
        <p:txBody>
          <a:bodyPr/>
          <a:lstStyle/>
          <a:p>
            <a:r>
              <a:rPr lang="en-GB" dirty="0"/>
              <a:t>Infectious disease threats to MPHO</a:t>
            </a:r>
            <a:endParaRPr lang="en-SI" dirty="0"/>
          </a:p>
        </p:txBody>
      </p:sp>
      <p:sp>
        <p:nvSpPr>
          <p:cNvPr id="7" name="Content Placeholder 3">
            <a:extLst>
              <a:ext uri="{FF2B5EF4-FFF2-40B4-BE49-F238E27FC236}">
                <a16:creationId xmlns:a16="http://schemas.microsoft.com/office/drawing/2014/main" id="{2DB9634B-8014-261B-F2D4-A7BE591825BB}"/>
              </a:ext>
            </a:extLst>
          </p:cNvPr>
          <p:cNvSpPr txBox="1">
            <a:spLocks noGrp="1"/>
          </p:cNvSpPr>
          <p:nvPr>
            <p:ph type="body" sz="quarter" idx="16"/>
          </p:nvPr>
        </p:nvSpPr>
        <p:spPr>
          <a:xfrm>
            <a:off x="307225" y="680484"/>
            <a:ext cx="11458575" cy="5454502"/>
          </a:xfrm>
        </p:spPr>
        <p:txBody>
          <a:bodyPr/>
          <a:lstStyle/>
          <a:p>
            <a:pPr marL="914400" lvl="1">
              <a:lnSpc>
                <a:spcPct val="80000"/>
              </a:lnSpc>
              <a:spcBef>
                <a:spcPts val="1000"/>
              </a:spcBef>
              <a:buSzPct val="100000"/>
              <a:buFont typeface="Arial" pitchFamily="34"/>
              <a:buChar char="•"/>
              <a:defRPr sz="1800" b="0" i="0" u="none" strike="noStrike" kern="0" cap="none" spc="0" baseline="0">
                <a:solidFill>
                  <a:srgbClr val="000000"/>
                </a:solidFill>
                <a:uFillTx/>
              </a:defRPr>
            </a:pPr>
            <a:r>
              <a:rPr lang="en-GB" b="1" i="0" u="none" strike="noStrike" kern="1200" cap="none" spc="0" baseline="0" dirty="0">
                <a:solidFill>
                  <a:schemeClr val="tx1">
                    <a:lumMod val="50000"/>
                  </a:schemeClr>
                </a:solidFill>
                <a:uFillTx/>
                <a:latin typeface="Verdana" panose="020B0604030504040204" pitchFamily="34" charset="0"/>
                <a:ea typeface="Verdana" panose="020B0604030504040204" pitchFamily="34" charset="0"/>
              </a:rPr>
              <a:t>Serious consequences to health</a:t>
            </a:r>
          </a:p>
          <a:p>
            <a:pPr marL="914400" lvl="1">
              <a:lnSpc>
                <a:spcPct val="80000"/>
              </a:lnSpc>
              <a:spcBef>
                <a:spcPts val="1000"/>
              </a:spcBef>
              <a:buSzPct val="100000"/>
              <a:buFont typeface="Arial" pitchFamily="34"/>
              <a:buChar char="•"/>
              <a:defRPr sz="1800" b="0" i="0" u="none" strike="noStrike" kern="0" cap="none" spc="0" baseline="0">
                <a:solidFill>
                  <a:srgbClr val="000000"/>
                </a:solidFill>
                <a:uFillTx/>
              </a:defRPr>
            </a:pPr>
            <a:r>
              <a:rPr lang="en-GB" b="1" i="0" u="none" strike="noStrike" kern="1200" cap="none" spc="0" baseline="0" dirty="0">
                <a:solidFill>
                  <a:schemeClr val="tx1">
                    <a:lumMod val="50000"/>
                  </a:schemeClr>
                </a:solidFill>
                <a:uFillTx/>
                <a:latin typeface="Verdana" panose="020B0604030504040204" pitchFamily="34" charset="0"/>
                <a:ea typeface="Verdana" panose="020B0604030504040204" pitchFamily="34" charset="0"/>
              </a:rPr>
              <a:t>Public health significance </a:t>
            </a:r>
          </a:p>
          <a:p>
            <a:pPr marL="914400" lvl="1">
              <a:lnSpc>
                <a:spcPct val="80000"/>
              </a:lnSpc>
              <a:spcBef>
                <a:spcPts val="1000"/>
              </a:spcBef>
              <a:buSzPct val="100000"/>
              <a:buFont typeface="Arial" pitchFamily="34"/>
              <a:buChar char="•"/>
              <a:defRPr sz="1800" b="0" i="0" u="none" strike="noStrike" kern="0" cap="none" spc="0" baseline="0">
                <a:solidFill>
                  <a:srgbClr val="000000"/>
                </a:solidFill>
                <a:uFillTx/>
              </a:defRPr>
            </a:pPr>
            <a:r>
              <a:rPr lang="en-GB" b="1" i="0" u="none" strike="noStrike" kern="1200" cap="none" spc="0" baseline="0" dirty="0">
                <a:solidFill>
                  <a:schemeClr val="tx1">
                    <a:lumMod val="50000"/>
                  </a:schemeClr>
                </a:solidFill>
                <a:uFillTx/>
                <a:latin typeface="Verdana" panose="020B0604030504040204" pitchFamily="34" charset="0"/>
                <a:ea typeface="Verdana" panose="020B0604030504040204" pitchFamily="34" charset="0"/>
              </a:rPr>
              <a:t>Public perception</a:t>
            </a:r>
          </a:p>
          <a:p>
            <a:pPr marL="914400" lvl="1">
              <a:lnSpc>
                <a:spcPct val="80000"/>
              </a:lnSpc>
              <a:spcBef>
                <a:spcPts val="1000"/>
              </a:spcBef>
              <a:buSzPct val="100000"/>
              <a:buFont typeface="Arial" pitchFamily="34"/>
              <a:buChar char="•"/>
              <a:defRPr sz="1800" b="0" i="0" u="none" strike="noStrike" kern="0" cap="none" spc="0" baseline="0">
                <a:solidFill>
                  <a:srgbClr val="000000"/>
                </a:solidFill>
                <a:uFillTx/>
              </a:defRPr>
            </a:pPr>
            <a:r>
              <a:rPr lang="en-GB" b="1" i="0" u="none" strike="noStrike" kern="1200" cap="none" spc="0" baseline="0" dirty="0">
                <a:solidFill>
                  <a:schemeClr val="tx1">
                    <a:lumMod val="50000"/>
                  </a:schemeClr>
                </a:solidFill>
                <a:uFillTx/>
                <a:latin typeface="Verdana" panose="020B0604030504040204" pitchFamily="34" charset="0"/>
                <a:ea typeface="Verdana" panose="020B0604030504040204" pitchFamily="34" charset="0"/>
              </a:rPr>
              <a:t>Continuous threat</a:t>
            </a:r>
          </a:p>
          <a:p>
            <a:pPr marL="0" lvl="0" indent="0">
              <a:lnSpc>
                <a:spcPct val="80000"/>
              </a:lnSpc>
              <a:buNone/>
            </a:pPr>
            <a:r>
              <a:rPr lang="en-GB" sz="2000" b="1" dirty="0">
                <a:solidFill>
                  <a:schemeClr val="tx1">
                    <a:lumMod val="50000"/>
                  </a:schemeClr>
                </a:solidFill>
              </a:rPr>
              <a:t>“Existing pathogens” (HBV, HBC, HIV, Lues, malaria…)</a:t>
            </a:r>
          </a:p>
          <a:p>
            <a:pPr marL="457200" lvl="0" indent="-457200">
              <a:lnSpc>
                <a:spcPct val="80000"/>
              </a:lnSpc>
            </a:pPr>
            <a:r>
              <a:rPr lang="en-GB" sz="1800" dirty="0">
                <a:solidFill>
                  <a:schemeClr val="tx1">
                    <a:lumMod val="50000"/>
                  </a:schemeClr>
                </a:solidFill>
              </a:rPr>
              <a:t>Risk known and specific intervention developed. Transmission via transfusion may occur due to: </a:t>
            </a:r>
          </a:p>
          <a:p>
            <a:pPr marL="884215" lvl="1" indent="-457200">
              <a:lnSpc>
                <a:spcPct val="80000"/>
              </a:lnSpc>
            </a:pPr>
            <a:r>
              <a:rPr lang="en-GB" sz="1800" dirty="0">
                <a:solidFill>
                  <a:schemeClr val="tx1">
                    <a:lumMod val="50000"/>
                  </a:schemeClr>
                </a:solidFill>
              </a:rPr>
              <a:t>Failure of a screening test to detect a pathogen in donation/donor</a:t>
            </a:r>
          </a:p>
          <a:p>
            <a:pPr lvl="5">
              <a:lnSpc>
                <a:spcPct val="80000"/>
              </a:lnSpc>
              <a:buSzPct val="100000"/>
              <a:buFont typeface="Arial" pitchFamily="34"/>
            </a:pPr>
            <a:r>
              <a:rPr lang="en-GB" dirty="0">
                <a:solidFill>
                  <a:schemeClr val="tx1">
                    <a:lumMod val="50000"/>
                  </a:schemeClr>
                </a:solidFill>
                <a:latin typeface="Calibri"/>
              </a:rPr>
              <a:t>the “diagnostic window”</a:t>
            </a:r>
          </a:p>
          <a:p>
            <a:pPr lvl="5">
              <a:lnSpc>
                <a:spcPct val="80000"/>
              </a:lnSpc>
              <a:buSzPct val="100000"/>
              <a:buFont typeface="Arial" pitchFamily="34"/>
            </a:pPr>
            <a:r>
              <a:rPr lang="en-GB" sz="2000" dirty="0">
                <a:solidFill>
                  <a:schemeClr val="tx1">
                    <a:lumMod val="50000"/>
                  </a:schemeClr>
                </a:solidFill>
                <a:latin typeface="Calibri"/>
              </a:rPr>
              <a:t> </a:t>
            </a:r>
            <a:r>
              <a:rPr lang="en-GB" dirty="0">
                <a:solidFill>
                  <a:schemeClr val="tx1">
                    <a:lumMod val="50000"/>
                  </a:schemeClr>
                </a:solidFill>
                <a:latin typeface="Calibri"/>
              </a:rPr>
              <a:t>chronic carrier states </a:t>
            </a:r>
            <a:endParaRPr lang="en-GB" sz="1600" dirty="0">
              <a:solidFill>
                <a:schemeClr val="tx1">
                  <a:lumMod val="50000"/>
                </a:schemeClr>
              </a:solidFill>
              <a:latin typeface="Calibri"/>
            </a:endParaRPr>
          </a:p>
          <a:p>
            <a:pPr lvl="5">
              <a:lnSpc>
                <a:spcPct val="80000"/>
              </a:lnSpc>
              <a:buSzPct val="100000"/>
              <a:buFont typeface="Arial" pitchFamily="34"/>
            </a:pPr>
            <a:r>
              <a:rPr lang="en-GB" dirty="0">
                <a:solidFill>
                  <a:schemeClr val="tx1">
                    <a:lumMod val="50000"/>
                  </a:schemeClr>
                </a:solidFill>
                <a:latin typeface="Calibri"/>
              </a:rPr>
              <a:t>atypical genetic variants of the pathogen and </a:t>
            </a:r>
          </a:p>
          <a:p>
            <a:pPr lvl="5">
              <a:lnSpc>
                <a:spcPct val="80000"/>
              </a:lnSpc>
              <a:buSzPct val="100000"/>
              <a:buFont typeface="Arial" pitchFamily="34"/>
            </a:pPr>
            <a:r>
              <a:rPr lang="en-GB" dirty="0">
                <a:solidFill>
                  <a:schemeClr val="tx1">
                    <a:lumMod val="50000"/>
                  </a:schemeClr>
                </a:solidFill>
                <a:latin typeface="Calibri"/>
              </a:rPr>
              <a:t>laboratory errors</a:t>
            </a:r>
          </a:p>
          <a:p>
            <a:pPr marL="884215" lvl="1" indent="-457200">
              <a:lnSpc>
                <a:spcPct val="80000"/>
              </a:lnSpc>
            </a:pPr>
            <a:r>
              <a:rPr lang="en-GB" sz="1800" dirty="0">
                <a:solidFill>
                  <a:schemeClr val="tx1">
                    <a:lumMod val="50000"/>
                  </a:schemeClr>
                </a:solidFill>
              </a:rPr>
              <a:t>Failure to recognize that a particular infection is prevalent in a donor population</a:t>
            </a:r>
          </a:p>
          <a:p>
            <a:pPr marL="884215" lvl="1" indent="-457200">
              <a:lnSpc>
                <a:spcPct val="80000"/>
              </a:lnSpc>
            </a:pPr>
            <a:r>
              <a:rPr lang="en-GB" sz="1800" dirty="0">
                <a:solidFill>
                  <a:schemeClr val="tx1">
                    <a:lumMod val="50000"/>
                  </a:schemeClr>
                </a:solidFill>
              </a:rPr>
              <a:t>Pathogen reduction failure</a:t>
            </a:r>
          </a:p>
          <a:p>
            <a:pPr marL="0" lvl="0" indent="0">
              <a:lnSpc>
                <a:spcPct val="80000"/>
              </a:lnSpc>
              <a:buNone/>
            </a:pPr>
            <a:r>
              <a:rPr lang="en-GB" sz="2000" b="1" dirty="0">
                <a:solidFill>
                  <a:schemeClr val="tx1">
                    <a:lumMod val="50000"/>
                  </a:schemeClr>
                </a:solidFill>
              </a:rPr>
              <a:t>Emerging/re-emerging infections </a:t>
            </a:r>
            <a:r>
              <a:rPr lang="en-GB" sz="2000" dirty="0">
                <a:solidFill>
                  <a:schemeClr val="tx1">
                    <a:lumMod val="50000"/>
                  </a:schemeClr>
                </a:solidFill>
              </a:rPr>
              <a:t>(</a:t>
            </a:r>
            <a:r>
              <a:rPr lang="en-GB" sz="2000" b="1" dirty="0">
                <a:solidFill>
                  <a:schemeClr val="tx1">
                    <a:lumMod val="50000"/>
                  </a:schemeClr>
                </a:solidFill>
              </a:rPr>
              <a:t> ZIKV, SARS-CoV-2)</a:t>
            </a:r>
          </a:p>
          <a:p>
            <a:pPr marL="457200" lvl="0" indent="-457200">
              <a:lnSpc>
                <a:spcPct val="80000"/>
              </a:lnSpc>
            </a:pPr>
            <a:r>
              <a:rPr lang="en-GB" sz="1800" dirty="0">
                <a:solidFill>
                  <a:schemeClr val="tx1">
                    <a:lumMod val="50000"/>
                  </a:schemeClr>
                </a:solidFill>
              </a:rPr>
              <a:t>Risk unknown  and specific interventions not developed, Transmission via MPHO may occur due to:</a:t>
            </a:r>
          </a:p>
          <a:p>
            <a:pPr marL="884215" lvl="1" indent="-457200">
              <a:lnSpc>
                <a:spcPct val="80000"/>
              </a:lnSpc>
            </a:pPr>
            <a:r>
              <a:rPr lang="en-GB" sz="1800" dirty="0">
                <a:solidFill>
                  <a:schemeClr val="tx1">
                    <a:lumMod val="50000"/>
                  </a:schemeClr>
                </a:solidFill>
              </a:rPr>
              <a:t>Inability to detect an  infection in a donor population or inactivate/remove the pathogen from donated blood</a:t>
            </a:r>
          </a:p>
          <a:p>
            <a:pPr marL="427015" lvl="1" indent="0">
              <a:lnSpc>
                <a:spcPct val="80000"/>
              </a:lnSpc>
              <a:buNone/>
            </a:pPr>
            <a:endParaRPr lang="en-GB" sz="1400" dirty="0"/>
          </a:p>
          <a:p>
            <a:pPr lvl="0">
              <a:lnSpc>
                <a:spcPct val="80000"/>
              </a:lnSpc>
            </a:pPr>
            <a:endParaRPr lang="en-GB" dirty="0"/>
          </a:p>
          <a:p>
            <a:pPr lvl="0">
              <a:lnSpc>
                <a:spcPct val="80000"/>
              </a:lnSpc>
            </a:pPr>
            <a:endParaRPr lang="en-GB" dirty="0"/>
          </a:p>
        </p:txBody>
      </p:sp>
    </p:spTree>
    <p:extLst>
      <p:ext uri="{BB962C8B-B14F-4D97-AF65-F5344CB8AC3E}">
        <p14:creationId xmlns:p14="http://schemas.microsoft.com/office/powerpoint/2010/main" val="162640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612AAD-339B-29CB-0438-E39A14D9A85E}"/>
              </a:ext>
            </a:extLst>
          </p:cNvPr>
          <p:cNvSpPr>
            <a:spLocks noGrp="1"/>
          </p:cNvSpPr>
          <p:nvPr>
            <p:ph type="body" sz="quarter" idx="13"/>
          </p:nvPr>
        </p:nvSpPr>
        <p:spPr/>
        <p:txBody>
          <a:bodyPr/>
          <a:lstStyle/>
          <a:p>
            <a:r>
              <a:rPr lang="en-GB" dirty="0"/>
              <a:t>Definition and Major Categories of EIDs</a:t>
            </a:r>
            <a:endParaRPr lang="en-SI" dirty="0"/>
          </a:p>
        </p:txBody>
      </p:sp>
      <p:sp>
        <p:nvSpPr>
          <p:cNvPr id="4" name="Text Placeholder 3">
            <a:extLst>
              <a:ext uri="{FF2B5EF4-FFF2-40B4-BE49-F238E27FC236}">
                <a16:creationId xmlns:a16="http://schemas.microsoft.com/office/drawing/2014/main" id="{4C8CFCF8-3E29-AA44-C129-C45158A4A7C1}"/>
              </a:ext>
            </a:extLst>
          </p:cNvPr>
          <p:cNvSpPr>
            <a:spLocks noGrp="1"/>
          </p:cNvSpPr>
          <p:nvPr>
            <p:ph type="body" sz="quarter" idx="17"/>
          </p:nvPr>
        </p:nvSpPr>
        <p:spPr>
          <a:xfrm>
            <a:off x="307225" y="779033"/>
            <a:ext cx="11707566" cy="539404"/>
          </a:xfrm>
        </p:spPr>
        <p:txBody>
          <a:bodyPr/>
          <a:lstStyle/>
          <a:p>
            <a:r>
              <a:rPr lang="en-GB" kern="0" dirty="0">
                <a:latin typeface="Calibri" pitchFamily="34"/>
                <a:cs typeface="Calibri" pitchFamily="34"/>
              </a:rPr>
              <a:t>EID - </a:t>
            </a:r>
            <a:r>
              <a:rPr lang="en-GB" sz="1800" b="1" kern="0" dirty="0">
                <a:latin typeface="Calibri" pitchFamily="34"/>
                <a:cs typeface="Calibri" pitchFamily="34"/>
              </a:rPr>
              <a:t>infections that have newly appeared in a population or have existed but are rapidly increasing in incidence or geographic range</a:t>
            </a:r>
          </a:p>
          <a:p>
            <a:endParaRPr lang="en-SI" dirty="0"/>
          </a:p>
        </p:txBody>
      </p:sp>
      <p:pic>
        <p:nvPicPr>
          <p:cNvPr id="6" name="Picture 5">
            <a:extLst>
              <a:ext uri="{FF2B5EF4-FFF2-40B4-BE49-F238E27FC236}">
                <a16:creationId xmlns:a16="http://schemas.microsoft.com/office/drawing/2014/main" id="{37C97EF3-37C8-52A0-FA39-261A4C435B6F}"/>
              </a:ext>
            </a:extLst>
          </p:cNvPr>
          <p:cNvPicPr>
            <a:picLocks noChangeAspect="1"/>
          </p:cNvPicPr>
          <p:nvPr/>
        </p:nvPicPr>
        <p:blipFill>
          <a:blip r:embed="rId2">
            <a:duotone>
              <a:prstClr val="black"/>
              <a:srgbClr val="FFFFCC">
                <a:tint val="45000"/>
                <a:satMod val="400000"/>
              </a:srgbClr>
            </a:duotone>
          </a:blip>
          <a:srcRect t="3118" r="2710" b="3415"/>
          <a:stretch/>
        </p:blipFill>
        <p:spPr>
          <a:xfrm>
            <a:off x="2557684" y="1669312"/>
            <a:ext cx="6533153" cy="4486939"/>
          </a:xfrm>
          <a:prstGeom prst="rect">
            <a:avLst/>
          </a:prstGeom>
        </p:spPr>
      </p:pic>
    </p:spTree>
    <p:extLst>
      <p:ext uri="{BB962C8B-B14F-4D97-AF65-F5344CB8AC3E}">
        <p14:creationId xmlns:p14="http://schemas.microsoft.com/office/powerpoint/2010/main" val="171439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A9E6C-CE28-B69F-1282-0720CC3CC36D}"/>
              </a:ext>
            </a:extLst>
          </p:cNvPr>
          <p:cNvSpPr>
            <a:spLocks noGrp="1"/>
          </p:cNvSpPr>
          <p:nvPr>
            <p:ph type="body" sz="quarter" idx="13"/>
          </p:nvPr>
        </p:nvSpPr>
        <p:spPr/>
        <p:txBody>
          <a:bodyPr/>
          <a:lstStyle/>
          <a:p>
            <a:r>
              <a:rPr lang="en-GB" dirty="0"/>
              <a:t>EID drivers</a:t>
            </a:r>
            <a:endParaRPr lang="en-SI" dirty="0"/>
          </a:p>
        </p:txBody>
      </p:sp>
      <p:pic>
        <p:nvPicPr>
          <p:cNvPr id="8" name="Picture 7" descr="A diagram of a disease&#10;&#10;Description automatically generated">
            <a:extLst>
              <a:ext uri="{FF2B5EF4-FFF2-40B4-BE49-F238E27FC236}">
                <a16:creationId xmlns:a16="http://schemas.microsoft.com/office/drawing/2014/main" id="{AF4C76E9-B466-23FE-2766-4553651808CB}"/>
              </a:ext>
            </a:extLst>
          </p:cNvPr>
          <p:cNvPicPr>
            <a:picLocks noChangeAspect="1"/>
          </p:cNvPicPr>
          <p:nvPr/>
        </p:nvPicPr>
        <p:blipFill>
          <a:blip r:embed="rId2">
            <a:duotone>
              <a:prstClr val="black"/>
              <a:srgbClr val="FFFFCC">
                <a:tint val="45000"/>
                <a:satMod val="400000"/>
              </a:srgbClr>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23249" y="1287454"/>
            <a:ext cx="4572000" cy="3594590"/>
          </a:xfrm>
          <a:prstGeom prst="rect">
            <a:avLst/>
          </a:prstGeom>
        </p:spPr>
      </p:pic>
      <p:graphicFrame>
        <p:nvGraphicFramePr>
          <p:cNvPr id="11" name="TextBox 8">
            <a:extLst>
              <a:ext uri="{FF2B5EF4-FFF2-40B4-BE49-F238E27FC236}">
                <a16:creationId xmlns:a16="http://schemas.microsoft.com/office/drawing/2014/main" id="{97D7CC2B-DAF1-68ED-9F67-3F564FD6BAB5}"/>
              </a:ext>
            </a:extLst>
          </p:cNvPr>
          <p:cNvGraphicFramePr/>
          <p:nvPr>
            <p:extLst>
              <p:ext uri="{D42A27DB-BD31-4B8C-83A1-F6EECF244321}">
                <p14:modId xmlns:p14="http://schemas.microsoft.com/office/powerpoint/2010/main" val="2764239059"/>
              </p:ext>
            </p:extLst>
          </p:nvPr>
        </p:nvGraphicFramePr>
        <p:xfrm>
          <a:off x="6521301" y="1492831"/>
          <a:ext cx="5150130" cy="3183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rrow: Right 2">
            <a:extLst>
              <a:ext uri="{FF2B5EF4-FFF2-40B4-BE49-F238E27FC236}">
                <a16:creationId xmlns:a16="http://schemas.microsoft.com/office/drawing/2014/main" id="{390A8CDB-8DB5-0F18-90FD-C1652997A2AE}"/>
              </a:ext>
            </a:extLst>
          </p:cNvPr>
          <p:cNvSpPr/>
          <p:nvPr/>
        </p:nvSpPr>
        <p:spPr>
          <a:xfrm rot="10800000">
            <a:off x="5597419" y="2822474"/>
            <a:ext cx="792747" cy="6915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Tree>
    <p:extLst>
      <p:ext uri="{BB962C8B-B14F-4D97-AF65-F5344CB8AC3E}">
        <p14:creationId xmlns:p14="http://schemas.microsoft.com/office/powerpoint/2010/main" val="257273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D745CC-45E3-4C84-52DB-D207DA866DAB}"/>
              </a:ext>
            </a:extLst>
          </p:cNvPr>
          <p:cNvSpPr>
            <a:spLocks noGrp="1"/>
          </p:cNvSpPr>
          <p:nvPr>
            <p:ph type="body" sz="quarter" idx="13"/>
          </p:nvPr>
        </p:nvSpPr>
        <p:spPr/>
        <p:txBody>
          <a:bodyPr/>
          <a:lstStyle/>
          <a:p>
            <a:r>
              <a:rPr lang="en-GB" sz="3200" dirty="0">
                <a:latin typeface="Arial" panose="020B0604020202020204" pitchFamily="34" charset="0"/>
                <a:cs typeface="Arial" panose="020B0604020202020204" pitchFamily="34" charset="0"/>
              </a:rPr>
              <a:t>Global trends in emerging infectious diseases</a:t>
            </a:r>
            <a:endParaRPr lang="en-GB" sz="4000" dirty="0">
              <a:latin typeface="Arial" panose="020B0604020202020204" pitchFamily="34" charset="0"/>
              <a:cs typeface="Arial" panose="020B0604020202020204" pitchFamily="34" charset="0"/>
            </a:endParaRPr>
          </a:p>
          <a:p>
            <a:endParaRPr lang="en-SI" dirty="0"/>
          </a:p>
        </p:txBody>
      </p:sp>
      <p:pic>
        <p:nvPicPr>
          <p:cNvPr id="6" name="Picture 4">
            <a:extLst>
              <a:ext uri="{FF2B5EF4-FFF2-40B4-BE49-F238E27FC236}">
                <a16:creationId xmlns:a16="http://schemas.microsoft.com/office/drawing/2014/main" id="{23017B40-4A65-C03E-D972-7ABF1C15247F}"/>
              </a:ext>
            </a:extLst>
          </p:cNvPr>
          <p:cNvPicPr>
            <a:picLocks noChangeAspect="1"/>
          </p:cNvPicPr>
          <p:nvPr/>
        </p:nvPicPr>
        <p:blipFill>
          <a:blip r:embed="rId2"/>
          <a:stretch>
            <a:fillRect/>
          </a:stretch>
        </p:blipFill>
        <p:spPr>
          <a:xfrm>
            <a:off x="6800152" y="1073889"/>
            <a:ext cx="5084624" cy="4710686"/>
          </a:xfrm>
          <a:prstGeom prst="rect">
            <a:avLst/>
          </a:prstGeom>
          <a:noFill/>
          <a:ln cap="flat">
            <a:noFill/>
          </a:ln>
        </p:spPr>
      </p:pic>
      <p:graphicFrame>
        <p:nvGraphicFramePr>
          <p:cNvPr id="8" name="TextBox 4">
            <a:extLst>
              <a:ext uri="{FF2B5EF4-FFF2-40B4-BE49-F238E27FC236}">
                <a16:creationId xmlns:a16="http://schemas.microsoft.com/office/drawing/2014/main" id="{F3BA0874-A194-496B-D2C1-DE80D5B2AE3F}"/>
              </a:ext>
            </a:extLst>
          </p:cNvPr>
          <p:cNvGraphicFramePr/>
          <p:nvPr>
            <p:extLst>
              <p:ext uri="{D42A27DB-BD31-4B8C-83A1-F6EECF244321}">
                <p14:modId xmlns:p14="http://schemas.microsoft.com/office/powerpoint/2010/main" val="8575147"/>
              </p:ext>
            </p:extLst>
          </p:nvPr>
        </p:nvGraphicFramePr>
        <p:xfrm>
          <a:off x="304579" y="1567304"/>
          <a:ext cx="6495573" cy="3723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8C1572E-BF96-B3AC-24E4-BCF12139ECD7}"/>
              </a:ext>
            </a:extLst>
          </p:cNvPr>
          <p:cNvSpPr txBox="1"/>
          <p:nvPr/>
        </p:nvSpPr>
        <p:spPr>
          <a:xfrm>
            <a:off x="3395434" y="5899099"/>
            <a:ext cx="8494633" cy="646331"/>
          </a:xfrm>
          <a:prstGeom prst="rect">
            <a:avLst/>
          </a:prstGeom>
          <a:noFill/>
        </p:spPr>
        <p:txBody>
          <a:bodyPr wrap="none" rtlCol="0">
            <a:spAutoFit/>
          </a:bodyPr>
          <a:lstStyle/>
          <a:p>
            <a:r>
              <a:rPr lang="en-GB" sz="1800" dirty="0">
                <a:solidFill>
                  <a:srgbClr val="000000"/>
                </a:solidFill>
                <a:latin typeface="Calibri"/>
              </a:rPr>
              <a:t>Jones KE et al.  Global trends in emerging infectious diseases. Nature 451, 990-993, 2008</a:t>
            </a:r>
            <a:endParaRPr lang="en-SI" sz="1800" dirty="0">
              <a:solidFill>
                <a:srgbClr val="000000"/>
              </a:solidFill>
              <a:latin typeface="Calibri"/>
            </a:endParaRPr>
          </a:p>
          <a:p>
            <a:endParaRPr lang="en-SI" dirty="0"/>
          </a:p>
        </p:txBody>
      </p:sp>
    </p:spTree>
    <p:extLst>
      <p:ext uri="{BB962C8B-B14F-4D97-AF65-F5344CB8AC3E}">
        <p14:creationId xmlns:p14="http://schemas.microsoft.com/office/powerpoint/2010/main" val="218492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6F92AE-C361-9427-CDDA-5554CA33F5E2}"/>
              </a:ext>
            </a:extLst>
          </p:cNvPr>
          <p:cNvSpPr>
            <a:spLocks noGrp="1"/>
          </p:cNvSpPr>
          <p:nvPr>
            <p:ph type="body" sz="quarter" idx="13"/>
          </p:nvPr>
        </p:nvSpPr>
        <p:spPr/>
        <p:txBody>
          <a:bodyPr/>
          <a:lstStyle/>
          <a:p>
            <a:r>
              <a:rPr lang="en-GB" dirty="0"/>
              <a:t>Emergence reemergence of viral infections</a:t>
            </a:r>
            <a:endParaRPr lang="en-SI" dirty="0"/>
          </a:p>
        </p:txBody>
      </p:sp>
      <p:sp>
        <p:nvSpPr>
          <p:cNvPr id="4" name="Text Placeholder 3">
            <a:extLst>
              <a:ext uri="{FF2B5EF4-FFF2-40B4-BE49-F238E27FC236}">
                <a16:creationId xmlns:a16="http://schemas.microsoft.com/office/drawing/2014/main" id="{8B81212B-2762-217C-304C-6C7D12161C88}"/>
              </a:ext>
            </a:extLst>
          </p:cNvPr>
          <p:cNvSpPr>
            <a:spLocks noGrp="1"/>
          </p:cNvSpPr>
          <p:nvPr>
            <p:ph type="body" sz="quarter" idx="17"/>
          </p:nvPr>
        </p:nvSpPr>
        <p:spPr/>
        <p:txBody>
          <a:bodyPr/>
          <a:lstStyle/>
          <a:p>
            <a:r>
              <a:rPr lang="en-GB" dirty="0"/>
              <a:t>Timeline from 1997 to the 2022</a:t>
            </a:r>
            <a:endParaRPr lang="en-SI" dirty="0"/>
          </a:p>
        </p:txBody>
      </p:sp>
      <p:pic>
        <p:nvPicPr>
          <p:cNvPr id="5" name="Picture 4">
            <a:extLst>
              <a:ext uri="{FF2B5EF4-FFF2-40B4-BE49-F238E27FC236}">
                <a16:creationId xmlns:a16="http://schemas.microsoft.com/office/drawing/2014/main" id="{1CD9897C-A999-6CBA-2228-227C894D331A}"/>
              </a:ext>
            </a:extLst>
          </p:cNvPr>
          <p:cNvPicPr>
            <a:picLocks noChangeAspect="1"/>
          </p:cNvPicPr>
          <p:nvPr/>
        </p:nvPicPr>
        <p:blipFill>
          <a:blip r:embed="rId2"/>
          <a:stretch>
            <a:fillRect/>
          </a:stretch>
        </p:blipFill>
        <p:spPr>
          <a:xfrm>
            <a:off x="127591" y="1596176"/>
            <a:ext cx="12064409" cy="3665647"/>
          </a:xfrm>
          <a:prstGeom prst="rect">
            <a:avLst/>
          </a:prstGeom>
          <a:noFill/>
          <a:ln cap="flat">
            <a:noFill/>
          </a:ln>
        </p:spPr>
      </p:pic>
      <p:sp>
        <p:nvSpPr>
          <p:cNvPr id="6" name="TextBox 5">
            <a:extLst>
              <a:ext uri="{FF2B5EF4-FFF2-40B4-BE49-F238E27FC236}">
                <a16:creationId xmlns:a16="http://schemas.microsoft.com/office/drawing/2014/main" id="{4EFB4F50-972B-EFEC-0C63-C1B45070E5F2}"/>
              </a:ext>
            </a:extLst>
          </p:cNvPr>
          <p:cNvSpPr txBox="1"/>
          <p:nvPr/>
        </p:nvSpPr>
        <p:spPr>
          <a:xfrm>
            <a:off x="319936" y="5483562"/>
            <a:ext cx="1143448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err="1">
                <a:solidFill>
                  <a:srgbClr val="000000"/>
                </a:solidFill>
                <a:uFillTx/>
                <a:latin typeface="Calibri"/>
              </a:rPr>
              <a:t>Keusch</a:t>
            </a:r>
            <a:r>
              <a:rPr lang="en-GB" sz="1200" b="0" i="0" u="none" strike="noStrike" kern="1200" cap="none" spc="0" baseline="0" dirty="0">
                <a:solidFill>
                  <a:srgbClr val="000000"/>
                </a:solidFill>
                <a:uFillTx/>
                <a:latin typeface="Calibri"/>
              </a:rPr>
              <a:t>, Gerald T., et al. "Pandemic Origins and a One Health Approach to Preparedness and Prevention: Solutions Based on SARS-CoV-2 and Other RNA Viruses." </a:t>
            </a:r>
            <a:r>
              <a:rPr lang="en-GB" sz="1200" b="0" i="1" u="none" strike="noStrike" kern="1200" cap="none" spc="0" baseline="0" dirty="0">
                <a:solidFill>
                  <a:srgbClr val="000000"/>
                </a:solidFill>
                <a:uFillTx/>
                <a:latin typeface="Calibri"/>
              </a:rPr>
              <a:t>Proceedings of the National Academy of Sciences</a:t>
            </a:r>
            <a:r>
              <a:rPr lang="en-GB" sz="1200" b="0" i="0" u="none" strike="noStrike" kern="1200" cap="none" spc="0" baseline="0" dirty="0">
                <a:solidFill>
                  <a:srgbClr val="000000"/>
                </a:solidFill>
                <a:uFillTx/>
                <a:latin typeface="Calibri"/>
              </a:rPr>
              <a:t>, vol. 119, no. 42, 2022, p. e2202871119, https://doi.org/10.1073/pnas.2202871119. </a:t>
            </a:r>
            <a:endParaRPr lang="en-SI"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3448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29F17-5567-1FBF-E52C-D6723E5C42C0}"/>
              </a:ext>
            </a:extLst>
          </p:cNvPr>
          <p:cNvSpPr>
            <a:spLocks noGrp="1"/>
          </p:cNvSpPr>
          <p:nvPr>
            <p:ph type="body" sz="quarter" idx="13"/>
          </p:nvPr>
        </p:nvSpPr>
        <p:spPr/>
        <p:txBody>
          <a:bodyPr/>
          <a:lstStyle/>
          <a:p>
            <a:r>
              <a:rPr lang="en-GB" dirty="0"/>
              <a:t>Assessing EID Risks to MPHO safety</a:t>
            </a:r>
            <a:endParaRPr lang="en-SI" dirty="0"/>
          </a:p>
        </p:txBody>
      </p:sp>
      <p:pic>
        <p:nvPicPr>
          <p:cNvPr id="6" name="Picture 5">
            <a:extLst>
              <a:ext uri="{FF2B5EF4-FFF2-40B4-BE49-F238E27FC236}">
                <a16:creationId xmlns:a16="http://schemas.microsoft.com/office/drawing/2014/main" id="{5C6E830E-6075-6FA2-ACD5-AD99B55015B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95640" y="1267600"/>
            <a:ext cx="5183795" cy="2118295"/>
          </a:xfrm>
          <a:prstGeom prst="rect">
            <a:avLst/>
          </a:prstGeom>
          <a:ln>
            <a:solidFill>
              <a:srgbClr val="FFFFCC"/>
            </a:solidFill>
          </a:ln>
        </p:spPr>
      </p:pic>
      <p:sp>
        <p:nvSpPr>
          <p:cNvPr id="5" name="TextBox 4">
            <a:extLst>
              <a:ext uri="{FF2B5EF4-FFF2-40B4-BE49-F238E27FC236}">
                <a16:creationId xmlns:a16="http://schemas.microsoft.com/office/drawing/2014/main" id="{8D86FF05-24AC-5C87-F234-6907837A338B}"/>
              </a:ext>
            </a:extLst>
          </p:cNvPr>
          <p:cNvSpPr txBox="1"/>
          <p:nvPr/>
        </p:nvSpPr>
        <p:spPr>
          <a:xfrm>
            <a:off x="395640" y="3385895"/>
            <a:ext cx="4401879" cy="1754326"/>
          </a:xfrm>
          <a:prstGeom prst="rect">
            <a:avLst/>
          </a:prstGeom>
          <a:solidFill>
            <a:srgbClr val="FFFFCC"/>
          </a:solidFill>
        </p:spPr>
        <p:txBody>
          <a:bodyPr wrap="square" rtlCol="0">
            <a:spAutoFit/>
          </a:bodyPr>
          <a:lstStyle/>
          <a:p>
            <a:r>
              <a:rPr lang="en-GB" dirty="0"/>
              <a:t>Prion Agents (3)</a:t>
            </a:r>
          </a:p>
          <a:p>
            <a:r>
              <a:rPr lang="en-GB" dirty="0"/>
              <a:t>Viral Agents (48)</a:t>
            </a:r>
          </a:p>
          <a:p>
            <a:r>
              <a:rPr lang="en-GB" dirty="0"/>
              <a:t>Bacterial Agents (10)</a:t>
            </a:r>
          </a:p>
          <a:p>
            <a:r>
              <a:rPr lang="en-GB" dirty="0"/>
              <a:t>Other Bacterial Agents (6)</a:t>
            </a:r>
          </a:p>
          <a:p>
            <a:r>
              <a:rPr lang="en-GB" dirty="0"/>
              <a:t>Protozoan Agents &amp;Nematode Agents (5)</a:t>
            </a:r>
          </a:p>
          <a:p>
            <a:r>
              <a:rPr lang="en-GB" dirty="0"/>
              <a:t>Malaria Fact Sheet Update is expected</a:t>
            </a:r>
            <a:endParaRPr lang="en-SI" dirty="0"/>
          </a:p>
        </p:txBody>
      </p:sp>
      <p:sp>
        <p:nvSpPr>
          <p:cNvPr id="9" name="TextBox 8">
            <a:extLst>
              <a:ext uri="{FF2B5EF4-FFF2-40B4-BE49-F238E27FC236}">
                <a16:creationId xmlns:a16="http://schemas.microsoft.com/office/drawing/2014/main" id="{0BB8B2F5-E259-0C96-4B86-6B0F35740E30}"/>
              </a:ext>
            </a:extLst>
          </p:cNvPr>
          <p:cNvSpPr txBox="1"/>
          <p:nvPr/>
        </p:nvSpPr>
        <p:spPr>
          <a:xfrm>
            <a:off x="6010901" y="2147973"/>
            <a:ext cx="5699052" cy="1569660"/>
          </a:xfrm>
          <a:prstGeom prst="rect">
            <a:avLst/>
          </a:prstGeom>
          <a:solidFill>
            <a:srgbClr val="FFFFCC"/>
          </a:solidFill>
        </p:spPr>
        <p:txBody>
          <a:bodyPr wrap="square">
            <a:spAutoFit/>
          </a:bodyPr>
          <a:lstStyle/>
          <a:p>
            <a:pPr algn="ctr"/>
            <a:r>
              <a:rPr lang="sv-SE" sz="2400" b="0" i="0" dirty="0">
                <a:solidFill>
                  <a:srgbClr val="161616"/>
                </a:solidFill>
                <a:effectLst/>
                <a:latin typeface="Lora" pitchFamily="2" charset="0"/>
              </a:rPr>
              <a:t>The European Up-front Risk Assessment Tool -  EUFRAT - </a:t>
            </a:r>
            <a:r>
              <a:rPr lang="sv-SE" sz="2400" dirty="0">
                <a:solidFill>
                  <a:srgbClr val="161616"/>
                </a:solidFill>
                <a:latin typeface="Lora" pitchFamily="2" charset="0"/>
              </a:rPr>
              <a:t>2011</a:t>
            </a:r>
            <a:endParaRPr lang="sv-SE" sz="2400" b="0" i="0" dirty="0">
              <a:solidFill>
                <a:srgbClr val="161616"/>
              </a:solidFill>
              <a:effectLst/>
              <a:latin typeface="Lora" pitchFamily="2" charset="0"/>
            </a:endParaRPr>
          </a:p>
          <a:p>
            <a:pPr algn="ctr"/>
            <a:r>
              <a:rPr lang="sv-SE" sz="2400" b="0" i="0" dirty="0">
                <a:solidFill>
                  <a:srgbClr val="161616"/>
                </a:solidFill>
                <a:effectLst/>
                <a:latin typeface="Lora" pitchFamily="2" charset="0"/>
              </a:rPr>
              <a:t> </a:t>
            </a:r>
          </a:p>
          <a:p>
            <a:pPr algn="ctr"/>
            <a:r>
              <a:rPr lang="sv-SE" sz="2400" b="0" i="0" u="sng" dirty="0">
                <a:solidFill>
                  <a:srgbClr val="0070C0"/>
                </a:solidFill>
                <a:effectLst/>
                <a:latin typeface="Lora" pitchFamily="2" charset="0"/>
                <a:hlinkClick r:id="rId4">
                  <a:extLst>
                    <a:ext uri="{A12FA001-AC4F-418D-AE19-62706E023703}">
                      <ahyp:hlinkClr xmlns:ahyp="http://schemas.microsoft.com/office/drawing/2018/hyperlinkcolor" val="tx"/>
                    </a:ext>
                  </a:extLst>
                </a:hlinkClick>
              </a:rPr>
              <a:t>http://eufrattool.ecdc.europa.eu/</a:t>
            </a:r>
            <a:endParaRPr lang="en-SI" sz="2400" dirty="0">
              <a:solidFill>
                <a:srgbClr val="0070C0"/>
              </a:solidFill>
            </a:endParaRPr>
          </a:p>
        </p:txBody>
      </p:sp>
      <p:sp>
        <p:nvSpPr>
          <p:cNvPr id="10" name="TextBox 9">
            <a:extLst>
              <a:ext uri="{FF2B5EF4-FFF2-40B4-BE49-F238E27FC236}">
                <a16:creationId xmlns:a16="http://schemas.microsoft.com/office/drawing/2014/main" id="{0EA83DC2-C34F-59B8-ACE2-E44CB83DE56C}"/>
              </a:ext>
            </a:extLst>
          </p:cNvPr>
          <p:cNvSpPr txBox="1"/>
          <p:nvPr/>
        </p:nvSpPr>
        <p:spPr>
          <a:xfrm>
            <a:off x="5579435" y="1065572"/>
            <a:ext cx="6561984" cy="954107"/>
          </a:xfrm>
          <a:prstGeom prst="rect">
            <a:avLst/>
          </a:prstGeom>
          <a:noFill/>
        </p:spPr>
        <p:txBody>
          <a:bodyPr wrap="square" rtlCol="0">
            <a:spAutoFit/>
          </a:bodyPr>
          <a:lstStyle/>
          <a:p>
            <a:pPr algn="ctr"/>
            <a:r>
              <a:rPr lang="en-GB" sz="2000" b="1" dirty="0">
                <a:solidFill>
                  <a:schemeClr val="tx1">
                    <a:lumMod val="50000"/>
                  </a:schemeClr>
                </a:solidFill>
              </a:rPr>
              <a:t>Biggerstaff-Petersen risk assessment model</a:t>
            </a:r>
          </a:p>
          <a:p>
            <a:pPr algn="ctr"/>
            <a:r>
              <a:rPr lang="en-GB" sz="1200" b="0" i="0" u="none" strike="noStrike" baseline="0" dirty="0">
                <a:latin typeface="Arial" panose="020B0604020202020204" pitchFamily="34" charset="0"/>
              </a:rPr>
              <a:t>B. Biggerstaff, L. Petersen, Estimated risk of West Nile Virus transmission through blood</a:t>
            </a:r>
          </a:p>
          <a:p>
            <a:pPr algn="ctr"/>
            <a:r>
              <a:rPr lang="en-GB" sz="1200" b="0" i="0" u="none" strike="noStrike" baseline="0" dirty="0">
                <a:latin typeface="Arial" panose="020B0604020202020204" pitchFamily="34" charset="0"/>
              </a:rPr>
              <a:t>transfusion during an epidemic in Queens, New York City. Transfusion Volume 42, Issue 8,</a:t>
            </a:r>
          </a:p>
          <a:p>
            <a:pPr algn="ctr"/>
            <a:r>
              <a:rPr lang="sv-SE" sz="1200" b="0" i="0" u="none" strike="noStrike" baseline="0" dirty="0">
                <a:latin typeface="Arial" panose="020B0604020202020204" pitchFamily="34" charset="0"/>
              </a:rPr>
              <a:t>pages 1019–1026, August 2002</a:t>
            </a:r>
            <a:endParaRPr lang="en-SI" sz="1200" dirty="0"/>
          </a:p>
        </p:txBody>
      </p:sp>
      <p:grpSp>
        <p:nvGrpSpPr>
          <p:cNvPr id="14" name="Group 13">
            <a:extLst>
              <a:ext uri="{FF2B5EF4-FFF2-40B4-BE49-F238E27FC236}">
                <a16:creationId xmlns:a16="http://schemas.microsoft.com/office/drawing/2014/main" id="{C968FF21-9966-1154-5FF1-7331D0A75BA5}"/>
              </a:ext>
            </a:extLst>
          </p:cNvPr>
          <p:cNvGrpSpPr/>
          <p:nvPr/>
        </p:nvGrpSpPr>
        <p:grpSpPr>
          <a:xfrm>
            <a:off x="6010901" y="4138506"/>
            <a:ext cx="5699052" cy="1399631"/>
            <a:chOff x="6010901" y="4263058"/>
            <a:chExt cx="5699052" cy="1399631"/>
          </a:xfrm>
        </p:grpSpPr>
        <p:pic>
          <p:nvPicPr>
            <p:cNvPr id="12" name="Picture 11">
              <a:extLst>
                <a:ext uri="{FF2B5EF4-FFF2-40B4-BE49-F238E27FC236}">
                  <a16:creationId xmlns:a16="http://schemas.microsoft.com/office/drawing/2014/main" id="{4425D03C-F011-2F76-986C-96ADCC31D3B1}"/>
                </a:ext>
              </a:extLst>
            </p:cNvPr>
            <p:cNvPicPr>
              <a:picLocks noChangeAspect="1"/>
            </p:cNvPicPr>
            <p:nvPr/>
          </p:nvPicPr>
          <p:blipFill>
            <a:blip r:embed="rId5"/>
            <a:stretch>
              <a:fillRect/>
            </a:stretch>
          </p:blipFill>
          <p:spPr>
            <a:xfrm>
              <a:off x="6010901" y="4263058"/>
              <a:ext cx="5699052" cy="1399631"/>
            </a:xfrm>
            <a:prstGeom prst="rect">
              <a:avLst/>
            </a:prstGeom>
          </p:spPr>
        </p:pic>
        <p:sp>
          <p:nvSpPr>
            <p:cNvPr id="13" name="TextBox 12">
              <a:extLst>
                <a:ext uri="{FF2B5EF4-FFF2-40B4-BE49-F238E27FC236}">
                  <a16:creationId xmlns:a16="http://schemas.microsoft.com/office/drawing/2014/main" id="{421FBFC0-B1F0-0640-63D3-D36B9A570BA2}"/>
                </a:ext>
              </a:extLst>
            </p:cNvPr>
            <p:cNvSpPr txBox="1"/>
            <p:nvPr/>
          </p:nvSpPr>
          <p:spPr>
            <a:xfrm>
              <a:off x="6193747" y="5233772"/>
              <a:ext cx="678391" cy="369332"/>
            </a:xfrm>
            <a:prstGeom prst="rect">
              <a:avLst/>
            </a:prstGeom>
            <a:noFill/>
          </p:spPr>
          <p:txBody>
            <a:bodyPr wrap="none" rtlCol="0">
              <a:spAutoFit/>
            </a:bodyPr>
            <a:lstStyle/>
            <a:p>
              <a:r>
                <a:rPr lang="en-GB" dirty="0">
                  <a:solidFill>
                    <a:schemeClr val="tx1">
                      <a:lumMod val="75000"/>
                    </a:schemeClr>
                  </a:solidFill>
                </a:rPr>
                <a:t>2011</a:t>
              </a:r>
              <a:endParaRPr lang="en-SI" dirty="0">
                <a:solidFill>
                  <a:schemeClr val="tx1">
                    <a:lumMod val="75000"/>
                  </a:schemeClr>
                </a:solidFill>
              </a:endParaRPr>
            </a:p>
          </p:txBody>
        </p:sp>
      </p:grpSp>
    </p:spTree>
    <p:extLst>
      <p:ext uri="{BB962C8B-B14F-4D97-AF65-F5344CB8AC3E}">
        <p14:creationId xmlns:p14="http://schemas.microsoft.com/office/powerpoint/2010/main" val="1972841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A7B32-E06B-B5B6-D4CA-783BE5359EC3}"/>
              </a:ext>
            </a:extLst>
          </p:cNvPr>
          <p:cNvSpPr>
            <a:spLocks noGrp="1"/>
          </p:cNvSpPr>
          <p:nvPr>
            <p:ph type="body" sz="quarter" idx="13"/>
          </p:nvPr>
        </p:nvSpPr>
        <p:spPr/>
        <p:txBody>
          <a:bodyPr/>
          <a:lstStyle/>
          <a:p>
            <a:r>
              <a:rPr lang="en-GB" dirty="0"/>
              <a:t>Prioritisation of Arthropod-borne diseases</a:t>
            </a:r>
            <a:endParaRPr lang="en-SI" dirty="0"/>
          </a:p>
        </p:txBody>
      </p:sp>
      <p:graphicFrame>
        <p:nvGraphicFramePr>
          <p:cNvPr id="5" name="Table 4">
            <a:extLst>
              <a:ext uri="{FF2B5EF4-FFF2-40B4-BE49-F238E27FC236}">
                <a16:creationId xmlns:a16="http://schemas.microsoft.com/office/drawing/2014/main" id="{A91EEA6E-73C5-2EB1-7166-6033A89CD74E}"/>
              </a:ext>
            </a:extLst>
          </p:cNvPr>
          <p:cNvGraphicFramePr>
            <a:graphicFrameLocks noGrp="1"/>
          </p:cNvGraphicFramePr>
          <p:nvPr>
            <p:extLst>
              <p:ext uri="{D42A27DB-BD31-4B8C-83A1-F6EECF244321}">
                <p14:modId xmlns:p14="http://schemas.microsoft.com/office/powerpoint/2010/main" val="3027306215"/>
              </p:ext>
            </p:extLst>
          </p:nvPr>
        </p:nvGraphicFramePr>
        <p:xfrm>
          <a:off x="450111" y="799891"/>
          <a:ext cx="11291778" cy="3948430"/>
        </p:xfrm>
        <a:graphic>
          <a:graphicData uri="http://schemas.openxmlformats.org/drawingml/2006/table">
            <a:tbl>
              <a:tblPr firstRow="1" firstCol="1" bandRow="1">
                <a:tableStyleId>{5C22544A-7EE6-4342-B048-85BDC9FD1C3A}</a:tableStyleId>
              </a:tblPr>
              <a:tblGrid>
                <a:gridCol w="2125891">
                  <a:extLst>
                    <a:ext uri="{9D8B030D-6E8A-4147-A177-3AD203B41FA5}">
                      <a16:colId xmlns:a16="http://schemas.microsoft.com/office/drawing/2014/main" val="20000"/>
                    </a:ext>
                  </a:extLst>
                </a:gridCol>
                <a:gridCol w="3228896">
                  <a:extLst>
                    <a:ext uri="{9D8B030D-6E8A-4147-A177-3AD203B41FA5}">
                      <a16:colId xmlns:a16="http://schemas.microsoft.com/office/drawing/2014/main" val="20001"/>
                    </a:ext>
                  </a:extLst>
                </a:gridCol>
                <a:gridCol w="1978997">
                  <a:extLst>
                    <a:ext uri="{9D8B030D-6E8A-4147-A177-3AD203B41FA5}">
                      <a16:colId xmlns:a16="http://schemas.microsoft.com/office/drawing/2014/main" val="20002"/>
                    </a:ext>
                  </a:extLst>
                </a:gridCol>
                <a:gridCol w="1978997">
                  <a:extLst>
                    <a:ext uri="{9D8B030D-6E8A-4147-A177-3AD203B41FA5}">
                      <a16:colId xmlns:a16="http://schemas.microsoft.com/office/drawing/2014/main" val="20003"/>
                    </a:ext>
                  </a:extLst>
                </a:gridCol>
                <a:gridCol w="1978997">
                  <a:extLst>
                    <a:ext uri="{9D8B030D-6E8A-4147-A177-3AD203B41FA5}">
                      <a16:colId xmlns:a16="http://schemas.microsoft.com/office/drawing/2014/main" val="20004"/>
                    </a:ext>
                  </a:extLst>
                </a:gridCol>
              </a:tblGrid>
              <a:tr h="463220">
                <a:tc>
                  <a:txBody>
                    <a:bodyPr/>
                    <a:lstStyle/>
                    <a:p>
                      <a:pPr algn="l">
                        <a:lnSpc>
                          <a:spcPct val="115000"/>
                        </a:lnSpc>
                        <a:spcAft>
                          <a:spcPts val="0"/>
                        </a:spcAft>
                      </a:pPr>
                      <a:r>
                        <a:rPr lang="en-GB" sz="1400" dirty="0">
                          <a:effectLst/>
                        </a:rPr>
                        <a:t>Disease</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400" dirty="0">
                          <a:effectLst/>
                        </a:rPr>
                        <a:t>Urgency /Importance </a:t>
                      </a:r>
                    </a:p>
                    <a:p>
                      <a:pPr algn="ctr">
                        <a:lnSpc>
                          <a:spcPct val="115000"/>
                        </a:lnSpc>
                        <a:spcAft>
                          <a:spcPts val="0"/>
                        </a:spcAft>
                      </a:pPr>
                      <a:r>
                        <a:rPr lang="en-GB" sz="1400" dirty="0">
                          <a:effectLst/>
                        </a:rPr>
                        <a:t>points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400" dirty="0">
                          <a:effectLst/>
                        </a:rPr>
                        <a:t>Urgency / Importance</a:t>
                      </a:r>
                      <a:endParaRPr lang="en-GB" sz="2000" dirty="0">
                        <a:effectLst/>
                      </a:endParaRPr>
                    </a:p>
                    <a:p>
                      <a:pPr algn="ctr">
                        <a:lnSpc>
                          <a:spcPct val="115000"/>
                        </a:lnSpc>
                        <a:spcAft>
                          <a:spcPts val="0"/>
                        </a:spcAft>
                      </a:pPr>
                      <a:r>
                        <a:rPr lang="en-GB" sz="1400" dirty="0">
                          <a:effectLst/>
                        </a:rPr>
                        <a:t> rank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400" dirty="0">
                          <a:effectLst/>
                        </a:rPr>
                        <a:t>Impact score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400" dirty="0">
                          <a:effectLst/>
                        </a:rPr>
                        <a:t>Final rank</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8191">
                <a:tc>
                  <a:txBody>
                    <a:bodyPr/>
                    <a:lstStyle/>
                    <a:p>
                      <a:pPr algn="l">
                        <a:lnSpc>
                          <a:spcPct val="115000"/>
                        </a:lnSpc>
                        <a:spcAft>
                          <a:spcPts val="0"/>
                        </a:spcAft>
                      </a:pPr>
                      <a:r>
                        <a:rPr lang="en-GB" sz="1400" dirty="0">
                          <a:effectLst/>
                        </a:rPr>
                        <a:t>WNV fever</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10/2/0/0</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151</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8191">
                <a:tc>
                  <a:txBody>
                    <a:bodyPr/>
                    <a:lstStyle/>
                    <a:p>
                      <a:pPr algn="l">
                        <a:lnSpc>
                          <a:spcPct val="115000"/>
                        </a:lnSpc>
                        <a:spcAft>
                          <a:spcPts val="0"/>
                        </a:spcAft>
                      </a:pPr>
                      <a:r>
                        <a:rPr lang="en-GB" sz="1400" dirty="0">
                          <a:effectLst/>
                        </a:rPr>
                        <a:t>Dengue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4/1/4/3</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2</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127</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2</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8191">
                <a:tc>
                  <a:txBody>
                    <a:bodyPr/>
                    <a:lstStyle/>
                    <a:p>
                      <a:pPr algn="l">
                        <a:lnSpc>
                          <a:spcPct val="115000"/>
                        </a:lnSpc>
                        <a:spcAft>
                          <a:spcPts val="0"/>
                        </a:spcAft>
                      </a:pPr>
                      <a:r>
                        <a:rPr lang="en-GB" sz="1400" dirty="0">
                          <a:effectLst/>
                        </a:rPr>
                        <a:t>Malaria</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5/0/3/4</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4</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94</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3</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8191">
                <a:tc>
                  <a:txBody>
                    <a:bodyPr/>
                    <a:lstStyle/>
                    <a:p>
                      <a:pPr algn="l">
                        <a:lnSpc>
                          <a:spcPct val="115000"/>
                        </a:lnSpc>
                        <a:spcAft>
                          <a:spcPts val="0"/>
                        </a:spcAft>
                      </a:pPr>
                      <a:r>
                        <a:rPr lang="en-GB" sz="1400" dirty="0">
                          <a:effectLst/>
                        </a:rPr>
                        <a:t>Chagas disease</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5/1/3/4</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3</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91</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4</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8191">
                <a:tc>
                  <a:txBody>
                    <a:bodyPr/>
                    <a:lstStyle/>
                    <a:p>
                      <a:pPr algn="l">
                        <a:lnSpc>
                          <a:spcPct val="115000"/>
                        </a:lnSpc>
                        <a:spcAft>
                          <a:spcPts val="0"/>
                        </a:spcAft>
                      </a:pPr>
                      <a:r>
                        <a:rPr lang="en-GB" sz="1400" dirty="0">
                          <a:effectLst/>
                        </a:rPr>
                        <a:t>Chikungunya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3/2/3/4</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5</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80</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5</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88191">
                <a:tc>
                  <a:txBody>
                    <a:bodyPr/>
                    <a:lstStyle/>
                    <a:p>
                      <a:pPr algn="l">
                        <a:lnSpc>
                          <a:spcPct val="115000"/>
                        </a:lnSpc>
                        <a:spcAft>
                          <a:spcPts val="0"/>
                        </a:spcAft>
                      </a:pPr>
                      <a:r>
                        <a:rPr lang="en-GB" sz="1400" dirty="0">
                          <a:effectLst/>
                        </a:rPr>
                        <a:t>Leishmaniasis</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1/1/5/5</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6</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57</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6</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88191">
                <a:tc>
                  <a:txBody>
                    <a:bodyPr/>
                    <a:lstStyle/>
                    <a:p>
                      <a:pPr algn="l">
                        <a:lnSpc>
                          <a:spcPct val="115000"/>
                        </a:lnSpc>
                        <a:spcAft>
                          <a:spcPts val="0"/>
                        </a:spcAft>
                      </a:pPr>
                      <a:r>
                        <a:rPr lang="en-GB" sz="1400" dirty="0">
                          <a:effectLst/>
                        </a:rPr>
                        <a:t>Usutu virus fever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1/1/4/6</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7</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7</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88191">
                <a:tc>
                  <a:txBody>
                    <a:bodyPr/>
                    <a:lstStyle/>
                    <a:p>
                      <a:pPr algn="l">
                        <a:lnSpc>
                          <a:spcPct val="115000"/>
                        </a:lnSpc>
                        <a:spcAft>
                          <a:spcPts val="0"/>
                        </a:spcAft>
                      </a:pPr>
                      <a:r>
                        <a:rPr lang="en-GB" sz="1400" dirty="0">
                          <a:effectLst/>
                        </a:rPr>
                        <a:t>Tick-Borne encephalitis</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2/2/0/8</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8</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8</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88191">
                <a:tc>
                  <a:txBody>
                    <a:bodyPr/>
                    <a:lstStyle/>
                    <a:p>
                      <a:pPr algn="l">
                        <a:lnSpc>
                          <a:spcPct val="115000"/>
                        </a:lnSpc>
                        <a:spcAft>
                          <a:spcPts val="0"/>
                        </a:spcAft>
                      </a:pPr>
                      <a:r>
                        <a:rPr lang="en-GB" sz="1400" dirty="0">
                          <a:effectLst/>
                        </a:rPr>
                        <a:t>Babesiosis</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0/0/1/11</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9</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9</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02465">
                <a:tc>
                  <a:txBody>
                    <a:bodyPr/>
                    <a:lstStyle/>
                    <a:p>
                      <a:pPr algn="l">
                        <a:lnSpc>
                          <a:spcPct val="115000"/>
                        </a:lnSpc>
                        <a:spcAft>
                          <a:spcPts val="0"/>
                        </a:spcAft>
                      </a:pPr>
                      <a:r>
                        <a:rPr lang="en-GB" sz="1400" dirty="0">
                          <a:effectLst/>
                        </a:rPr>
                        <a:t>Crimean Congo Haemorrhagic fever*</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88191">
                <a:tc>
                  <a:txBody>
                    <a:bodyPr/>
                    <a:lstStyle/>
                    <a:p>
                      <a:pPr algn="l">
                        <a:lnSpc>
                          <a:spcPct val="115000"/>
                        </a:lnSpc>
                        <a:spcAft>
                          <a:spcPts val="0"/>
                        </a:spcAft>
                      </a:pPr>
                      <a:r>
                        <a:rPr lang="en-GB" sz="1400" dirty="0">
                          <a:effectLst/>
                        </a:rPr>
                        <a:t>Borreliosis*</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1" dirty="0">
                          <a:effectLst/>
                        </a:rPr>
                        <a:t>-</a:t>
                      </a:r>
                      <a:endParaRPr lang="en-GB"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FB3CCAA6-816B-1B91-277C-E1C6CE864621}"/>
              </a:ext>
            </a:extLst>
          </p:cNvPr>
          <p:cNvSpPr txBox="1"/>
          <p:nvPr/>
        </p:nvSpPr>
        <p:spPr>
          <a:xfrm>
            <a:off x="757336" y="5745512"/>
            <a:ext cx="11434664" cy="461665"/>
          </a:xfrm>
          <a:prstGeom prst="rect">
            <a:avLst/>
          </a:prstGeom>
          <a:noFill/>
        </p:spPr>
        <p:txBody>
          <a:bodyPr wrap="square" rtlCol="0">
            <a:spAutoFit/>
          </a:bodyPr>
          <a:lstStyle/>
          <a:p>
            <a:r>
              <a:rPr lang="en-GB" sz="1200" b="0" i="0" u="none" strike="noStrike" baseline="0" dirty="0">
                <a:solidFill>
                  <a:schemeClr val="tx1">
                    <a:lumMod val="50000"/>
                  </a:schemeClr>
                </a:solidFill>
                <a:latin typeface="Verdana" panose="020B0604030504040204" pitchFamily="34" charset="0"/>
                <a:ea typeface="Verdana" panose="020B0604030504040204" pitchFamily="34" charset="0"/>
              </a:rPr>
              <a:t>ECDC. Assessing the risk of communicable diseases transmissible through substances of human origin. </a:t>
            </a:r>
            <a:r>
              <a:rPr lang="en-GB" sz="1200" dirty="0">
                <a:solidFill>
                  <a:schemeClr val="tx1">
                    <a:lumMod val="50000"/>
                  </a:schemeClr>
                </a:solidFill>
                <a:latin typeface="Verdana" panose="020B0604030504040204" pitchFamily="34" charset="0"/>
                <a:ea typeface="Verdana" panose="020B0604030504040204" pitchFamily="34" charset="0"/>
              </a:rPr>
              <a:t>M</a:t>
            </a:r>
            <a:r>
              <a:rPr lang="sv-SE" sz="1200" dirty="0">
                <a:solidFill>
                  <a:schemeClr val="tx1">
                    <a:lumMod val="50000"/>
                  </a:schemeClr>
                </a:solidFill>
                <a:latin typeface="Verdana" panose="020B0604030504040204" pitchFamily="34" charset="0"/>
                <a:ea typeface="Verdana" panose="020B0604030504040204" pitchFamily="34" charset="0"/>
              </a:rPr>
              <a:t>eeting report, </a:t>
            </a:r>
            <a:r>
              <a:rPr lang="sv-SE" sz="1200" b="0" i="0" u="none" strike="noStrike" baseline="0" dirty="0">
                <a:solidFill>
                  <a:schemeClr val="tx1">
                    <a:lumMod val="50000"/>
                  </a:schemeClr>
                </a:solidFill>
                <a:latin typeface="Verdana" panose="020B0604030504040204" pitchFamily="34" charset="0"/>
                <a:ea typeface="Verdana" panose="020B0604030504040204" pitchFamily="34" charset="0"/>
              </a:rPr>
              <a:t>Stockholm, 20–21 September 2011</a:t>
            </a:r>
            <a:endParaRPr lang="sv-SE" sz="1200" dirty="0">
              <a:solidFill>
                <a:schemeClr val="tx1">
                  <a:lumMod val="50000"/>
                </a:schemeClr>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15598E14-BB63-0A0C-7770-1C2D006C5A39}"/>
              </a:ext>
            </a:extLst>
          </p:cNvPr>
          <p:cNvSpPr txBox="1"/>
          <p:nvPr/>
        </p:nvSpPr>
        <p:spPr>
          <a:xfrm>
            <a:off x="378668" y="4936406"/>
            <a:ext cx="11178924" cy="307777"/>
          </a:xfrm>
          <a:prstGeom prst="rect">
            <a:avLst/>
          </a:prstGeom>
          <a:noFill/>
        </p:spPr>
        <p:txBody>
          <a:bodyPr wrap="square" rtlCol="0">
            <a:spAutoFit/>
          </a:bodyPr>
          <a:lstStyle/>
          <a:p>
            <a:r>
              <a:rPr lang="sv-SE" sz="1400" b="0" dirty="0">
                <a:effectLst/>
                <a:latin typeface="Verdana" panose="020B0604030504040204" pitchFamily="34" charset="0"/>
                <a:ea typeface="Verdana" panose="020B0604030504040204" pitchFamily="34" charset="0"/>
                <a:cs typeface="Times New Roman" panose="02020603050405020304" pitchFamily="18" charset="0"/>
              </a:rPr>
              <a:t>U</a:t>
            </a:r>
            <a:r>
              <a:rPr lang="en-SI" sz="1400" b="0" dirty="0" err="1">
                <a:effectLst/>
                <a:latin typeface="Verdana" panose="020B0604030504040204" pitchFamily="34" charset="0"/>
                <a:ea typeface="Verdana" panose="020B0604030504040204" pitchFamily="34" charset="0"/>
                <a:cs typeface="Times New Roman" panose="02020603050405020304" pitchFamily="18" charset="0"/>
              </a:rPr>
              <a:t>rgency</a:t>
            </a:r>
            <a:r>
              <a:rPr lang="en-GB" sz="1400" b="0" dirty="0">
                <a:effectLst/>
                <a:latin typeface="Verdana" panose="020B0604030504040204" pitchFamily="34" charset="0"/>
                <a:ea typeface="Verdana" panose="020B0604030504040204" pitchFamily="34" charset="0"/>
                <a:cs typeface="Times New Roman" panose="02020603050405020304" pitchFamily="18" charset="0"/>
              </a:rPr>
              <a:t> = </a:t>
            </a:r>
            <a:r>
              <a:rPr lang="en-SI" sz="1400" b="0" dirty="0">
                <a:effectLst/>
                <a:latin typeface="Verdana" panose="020B0604030504040204" pitchFamily="34" charset="0"/>
                <a:ea typeface="Verdana" panose="020B0604030504040204" pitchFamily="34" charset="0"/>
                <a:cs typeface="Times New Roman" panose="02020603050405020304" pitchFamily="18" charset="0"/>
              </a:rPr>
              <a:t>the possibility of a disease outbreak in the EU, </a:t>
            </a:r>
            <a:r>
              <a:rPr lang="en-GB" sz="1400" b="0" dirty="0">
                <a:effectLst/>
                <a:latin typeface="Verdana" panose="020B0604030504040204" pitchFamily="34" charset="0"/>
                <a:ea typeface="Verdana" panose="020B0604030504040204" pitchFamily="34" charset="0"/>
                <a:cs typeface="Times New Roman" panose="02020603050405020304" pitchFamily="18" charset="0"/>
              </a:rPr>
              <a:t>I</a:t>
            </a:r>
            <a:r>
              <a:rPr lang="en-SI" sz="1400" b="0" dirty="0" err="1">
                <a:effectLst/>
                <a:latin typeface="Verdana" panose="020B0604030504040204" pitchFamily="34" charset="0"/>
                <a:ea typeface="Verdana" panose="020B0604030504040204" pitchFamily="34" charset="0"/>
                <a:cs typeface="Times New Roman" panose="02020603050405020304" pitchFamily="18" charset="0"/>
              </a:rPr>
              <a:t>mportance</a:t>
            </a:r>
            <a:r>
              <a:rPr lang="en-GB" sz="1400" b="0" dirty="0">
                <a:effectLst/>
                <a:latin typeface="Verdana" panose="020B0604030504040204" pitchFamily="34" charset="0"/>
                <a:ea typeface="Verdana" panose="020B0604030504040204" pitchFamily="34" charset="0"/>
                <a:cs typeface="Times New Roman" panose="02020603050405020304" pitchFamily="18" charset="0"/>
              </a:rPr>
              <a:t> = </a:t>
            </a:r>
            <a:r>
              <a:rPr lang="en-SI" sz="1400" b="0" dirty="0">
                <a:effectLst/>
                <a:latin typeface="Verdana" panose="020B0604030504040204" pitchFamily="34" charset="0"/>
                <a:ea typeface="Verdana" panose="020B0604030504040204" pitchFamily="34" charset="0"/>
                <a:cs typeface="Times New Roman" panose="02020603050405020304" pitchFamily="18" charset="0"/>
              </a:rPr>
              <a:t>the likelihood of transmission through </a:t>
            </a:r>
            <a:r>
              <a:rPr lang="en-SI" sz="1400" b="0" dirty="0" err="1">
                <a:effectLst/>
                <a:latin typeface="Verdana" panose="020B0604030504040204" pitchFamily="34" charset="0"/>
                <a:ea typeface="Verdana" panose="020B0604030504040204" pitchFamily="34" charset="0"/>
                <a:cs typeface="Times New Roman" panose="02020603050405020304" pitchFamily="18" charset="0"/>
              </a:rPr>
              <a:t>SoHO</a:t>
            </a:r>
            <a:endParaRPr lang="en-SI" sz="1400" b="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836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D30723-ECF7-58B9-DF26-19628BBB8660}"/>
              </a:ext>
            </a:extLst>
          </p:cNvPr>
          <p:cNvSpPr>
            <a:spLocks noGrp="1"/>
          </p:cNvSpPr>
          <p:nvPr>
            <p:ph type="body" sz="quarter" idx="13"/>
          </p:nvPr>
        </p:nvSpPr>
        <p:spPr/>
        <p:txBody>
          <a:bodyPr/>
          <a:lstStyle/>
          <a:p>
            <a:r>
              <a:rPr lang="en-GB" dirty="0"/>
              <a:t>West Nile Virus </a:t>
            </a:r>
            <a:r>
              <a:rPr lang="en-GB" i="1" dirty="0"/>
              <a:t>(</a:t>
            </a:r>
            <a:r>
              <a:rPr lang="en-GB" i="1" dirty="0" err="1"/>
              <a:t>Orthoflavivirus</a:t>
            </a:r>
            <a:r>
              <a:rPr lang="en-GB" i="1" dirty="0"/>
              <a:t> </a:t>
            </a:r>
            <a:r>
              <a:rPr lang="en-GB" i="1" dirty="0" err="1"/>
              <a:t>nilense</a:t>
            </a:r>
            <a:r>
              <a:rPr lang="en-GB" i="1" dirty="0"/>
              <a:t>)</a:t>
            </a:r>
            <a:endParaRPr lang="en-SI" i="1" dirty="0"/>
          </a:p>
          <a:p>
            <a:endParaRPr lang="en-SI" dirty="0"/>
          </a:p>
        </p:txBody>
      </p:sp>
      <p:sp>
        <p:nvSpPr>
          <p:cNvPr id="4" name="Text Placeholder 3">
            <a:extLst>
              <a:ext uri="{FF2B5EF4-FFF2-40B4-BE49-F238E27FC236}">
                <a16:creationId xmlns:a16="http://schemas.microsoft.com/office/drawing/2014/main" id="{BC6E38FD-DA9E-873F-BF04-F91FA09029B4}"/>
              </a:ext>
            </a:extLst>
          </p:cNvPr>
          <p:cNvSpPr>
            <a:spLocks noGrp="1"/>
          </p:cNvSpPr>
          <p:nvPr>
            <p:ph type="body" sz="quarter" idx="17"/>
          </p:nvPr>
        </p:nvSpPr>
        <p:spPr/>
        <p:txBody>
          <a:bodyPr/>
          <a:lstStyle/>
          <a:p>
            <a:r>
              <a:rPr lang="en-GB" dirty="0"/>
              <a:t>Virus, vectors, infection transmission cycle, clinical picture </a:t>
            </a:r>
            <a:endParaRPr lang="en-SI" dirty="0"/>
          </a:p>
        </p:txBody>
      </p:sp>
      <p:grpSp>
        <p:nvGrpSpPr>
          <p:cNvPr id="5" name="Group 4">
            <a:extLst>
              <a:ext uri="{FF2B5EF4-FFF2-40B4-BE49-F238E27FC236}">
                <a16:creationId xmlns:a16="http://schemas.microsoft.com/office/drawing/2014/main" id="{86DC8EC3-D6C4-46A6-4CE8-41D71A412982}"/>
              </a:ext>
            </a:extLst>
          </p:cNvPr>
          <p:cNvGrpSpPr/>
          <p:nvPr/>
        </p:nvGrpSpPr>
        <p:grpSpPr>
          <a:xfrm>
            <a:off x="333153" y="1271463"/>
            <a:ext cx="11232596" cy="4828129"/>
            <a:chOff x="1350591" y="1216785"/>
            <a:chExt cx="10425878" cy="4828129"/>
          </a:xfrm>
        </p:grpSpPr>
        <p:sp>
          <p:nvSpPr>
            <p:cNvPr id="6" name="Rectangle 5">
              <a:extLst>
                <a:ext uri="{FF2B5EF4-FFF2-40B4-BE49-F238E27FC236}">
                  <a16:creationId xmlns:a16="http://schemas.microsoft.com/office/drawing/2014/main" id="{1CEA4910-9E8E-D730-E70F-108FCACC5835}"/>
                </a:ext>
              </a:extLst>
            </p:cNvPr>
            <p:cNvSpPr/>
            <p:nvPr/>
          </p:nvSpPr>
          <p:spPr>
            <a:xfrm>
              <a:off x="6960103" y="4319400"/>
              <a:ext cx="4722603" cy="1631216"/>
            </a:xfrm>
            <a:prstGeom prst="rect">
              <a:avLst/>
            </a:prstGeom>
          </p:spPr>
          <p:txBody>
            <a:bodyPr wrap="square">
              <a:spAutoFit/>
            </a:bodyPr>
            <a:lstStyle/>
            <a:p>
              <a:r>
                <a:rPr lang="en-GB" sz="2000" dirty="0">
                  <a:latin typeface="Calibri" pitchFamily="34" charset="0"/>
                  <a:cs typeface="Calibri" pitchFamily="34" charset="0"/>
                </a:rPr>
                <a:t>Incubation Period: 2 to 14 days.</a:t>
              </a:r>
            </a:p>
            <a:p>
              <a:r>
                <a:rPr lang="en-GB" sz="2000" dirty="0">
                  <a:latin typeface="Calibri" pitchFamily="34" charset="0"/>
                  <a:cs typeface="Calibri" pitchFamily="34" charset="0"/>
                </a:rPr>
                <a:t>Clinical Signs (humans)</a:t>
              </a:r>
            </a:p>
            <a:p>
              <a:r>
                <a:rPr lang="en-GB" sz="2000" b="1" dirty="0">
                  <a:latin typeface="Calibri" pitchFamily="34" charset="0"/>
                  <a:cs typeface="Calibri" pitchFamily="34" charset="0"/>
                </a:rPr>
                <a:t>West  Nile fever</a:t>
              </a:r>
              <a:r>
                <a:rPr lang="en-GB" sz="2000" dirty="0">
                  <a:latin typeface="Calibri" pitchFamily="34" charset="0"/>
                  <a:cs typeface="Calibri" pitchFamily="34" charset="0"/>
                </a:rPr>
                <a:t> : (relatively mild and flu-like)</a:t>
              </a:r>
            </a:p>
            <a:p>
              <a:r>
                <a:rPr lang="en-GB" sz="2000" b="1" dirty="0">
                  <a:latin typeface="Calibri" pitchFamily="34" charset="0"/>
                  <a:cs typeface="Calibri" pitchFamily="34" charset="0"/>
                </a:rPr>
                <a:t>West Nile neuroinvasive disease</a:t>
              </a:r>
              <a:r>
                <a:rPr lang="en-GB" sz="2000" dirty="0">
                  <a:latin typeface="Calibri" pitchFamily="34" charset="0"/>
                  <a:cs typeface="Calibri" pitchFamily="34" charset="0"/>
                </a:rPr>
                <a:t>, </a:t>
              </a:r>
            </a:p>
            <a:p>
              <a:r>
                <a:rPr lang="en-GB" sz="2000" dirty="0">
                  <a:latin typeface="Calibri" pitchFamily="34" charset="0"/>
                  <a:cs typeface="Calibri" pitchFamily="34" charset="0"/>
                </a:rPr>
                <a:t>80 %  WNV infections are asymptomatic.</a:t>
              </a:r>
            </a:p>
          </p:txBody>
        </p:sp>
        <p:sp>
          <p:nvSpPr>
            <p:cNvPr id="7" name="TextBox 6">
              <a:extLst>
                <a:ext uri="{FF2B5EF4-FFF2-40B4-BE49-F238E27FC236}">
                  <a16:creationId xmlns:a16="http://schemas.microsoft.com/office/drawing/2014/main" id="{92EFFF98-1BB8-43C4-80B0-32883168A9F0}"/>
                </a:ext>
              </a:extLst>
            </p:cNvPr>
            <p:cNvSpPr txBox="1"/>
            <p:nvPr/>
          </p:nvSpPr>
          <p:spPr>
            <a:xfrm>
              <a:off x="9079031" y="2852936"/>
              <a:ext cx="242374" cy="369332"/>
            </a:xfrm>
            <a:prstGeom prst="rect">
              <a:avLst/>
            </a:prstGeom>
            <a:noFill/>
          </p:spPr>
          <p:txBody>
            <a:bodyPr wrap="none" rtlCol="0">
              <a:spAutoFit/>
            </a:bodyPr>
            <a:lstStyle/>
            <a:p>
              <a:r>
                <a:rPr lang="en-GB" dirty="0">
                  <a:solidFill>
                    <a:schemeClr val="bg1"/>
                  </a:solidFill>
                </a:rPr>
                <a:t>.</a:t>
              </a:r>
            </a:p>
          </p:txBody>
        </p:sp>
        <p:pic>
          <p:nvPicPr>
            <p:cNvPr id="8" name="Picture 7">
              <a:extLst>
                <a:ext uri="{FF2B5EF4-FFF2-40B4-BE49-F238E27FC236}">
                  <a16:creationId xmlns:a16="http://schemas.microsoft.com/office/drawing/2014/main" id="{7860EE6F-FF66-4E8A-FE5E-ACF5DE5645F8}"/>
                </a:ext>
              </a:extLst>
            </p:cNvPr>
            <p:cNvPicPr/>
            <p:nvPr/>
          </p:nvPicPr>
          <p:blipFill rotWithShape="1">
            <a:blip r:embed="rId2" cstate="print">
              <a:extLst>
                <a:ext uri="{28A0092B-C50C-407E-A947-70E740481C1C}">
                  <a14:useLocalDpi xmlns:a14="http://schemas.microsoft.com/office/drawing/2010/main" val="0"/>
                </a:ext>
              </a:extLst>
            </a:blip>
            <a:srcRect l="2332" r="3285"/>
            <a:stretch/>
          </p:blipFill>
          <p:spPr bwMode="auto">
            <a:xfrm>
              <a:off x="7955752" y="1290989"/>
              <a:ext cx="3820717" cy="2300022"/>
            </a:xfrm>
            <a:prstGeom prst="rect">
              <a:avLst/>
            </a:prstGeom>
            <a:noFill/>
            <a:ln>
              <a:noFill/>
            </a:ln>
          </p:spPr>
        </p:pic>
        <p:pic>
          <p:nvPicPr>
            <p:cNvPr id="9" name="Picture 3">
              <a:extLst>
                <a:ext uri="{FF2B5EF4-FFF2-40B4-BE49-F238E27FC236}">
                  <a16:creationId xmlns:a16="http://schemas.microsoft.com/office/drawing/2014/main" id="{BC926437-A744-8BF3-4030-A02DA2C84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571" y="1290989"/>
              <a:ext cx="3183121" cy="208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3">
              <a:extLst>
                <a:ext uri="{FF2B5EF4-FFF2-40B4-BE49-F238E27FC236}">
                  <a16:creationId xmlns:a16="http://schemas.microsoft.com/office/drawing/2014/main" id="{62F2F3F8-C3F5-F12F-77D8-1A7EBF2C8CCC}"/>
                </a:ext>
              </a:extLst>
            </p:cNvPr>
            <p:cNvSpPr txBox="1">
              <a:spLocks/>
            </p:cNvSpPr>
            <p:nvPr/>
          </p:nvSpPr>
          <p:spPr>
            <a:xfrm>
              <a:off x="1350591" y="3962590"/>
              <a:ext cx="5348963" cy="2082324"/>
            </a:xfrm>
            <a:prstGeom prst="rect">
              <a:avLst/>
            </a:prstGeom>
            <a:solidFill>
              <a:schemeClr val="accent3">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lvl="2" indent="0">
                <a:buNone/>
              </a:pPr>
              <a:r>
                <a:rPr lang="fr-FR" i="1" dirty="0"/>
                <a:t>Mosquito </a:t>
              </a:r>
              <a:r>
                <a:rPr lang="fr-FR" i="1" dirty="0" err="1"/>
                <a:t>vectors</a:t>
              </a:r>
              <a:r>
                <a:rPr lang="fr-FR" i="1" dirty="0"/>
                <a:t>:</a:t>
              </a:r>
            </a:p>
            <a:p>
              <a:pPr marL="414900" lvl="2" indent="-342900"/>
              <a:r>
                <a:rPr lang="fr-FR" i="1" dirty="0"/>
                <a:t>Culex pipiens</a:t>
              </a:r>
            </a:p>
            <a:p>
              <a:pPr marL="414900" lvl="2" indent="-342900"/>
              <a:r>
                <a:rPr lang="fr-FR" i="1" dirty="0"/>
                <a:t>Culex molestus</a:t>
              </a:r>
            </a:p>
            <a:p>
              <a:pPr marL="414900" lvl="2" indent="-342900"/>
              <a:r>
                <a:rPr lang="fr-FR" i="1" dirty="0"/>
                <a:t>Culex </a:t>
              </a:r>
              <a:r>
                <a:rPr lang="fr-FR" i="1" dirty="0" err="1"/>
                <a:t>quinquefasciatus</a:t>
              </a:r>
              <a:endParaRPr lang="fr-FR" i="1" dirty="0"/>
            </a:p>
            <a:p>
              <a:r>
                <a:rPr lang="en-GB" sz="2000" b="0" i="0" u="none" strike="noStrike" baseline="0" dirty="0">
                  <a:solidFill>
                    <a:srgbClr val="000000"/>
                  </a:solidFill>
                  <a:latin typeface="VVCCG G+ Te X_ C M_ Maths_"/>
                </a:rPr>
                <a:t>Potential vectors and hosts:  </a:t>
              </a:r>
              <a:r>
                <a:rPr lang="en-GB" sz="2000" b="0" i="1" u="none" strike="noStrike" baseline="0" dirty="0">
                  <a:solidFill>
                    <a:srgbClr val="000000"/>
                  </a:solidFill>
                  <a:latin typeface="VVCCG G+ Te X_ C M_ Maths_"/>
                </a:rPr>
                <a:t>&gt;</a:t>
              </a:r>
              <a:r>
                <a:rPr lang="en-GB" sz="2000" b="0" i="0" u="none" strike="noStrike" baseline="0" dirty="0">
                  <a:solidFill>
                    <a:srgbClr val="000000"/>
                  </a:solidFill>
                  <a:latin typeface="Charis SIL"/>
                </a:rPr>
                <a:t>60 mosquito species and over 300 bird species </a:t>
              </a:r>
              <a:endParaRPr lang="en-SI" sz="2000" b="0" i="0" u="none" strike="noStrike" baseline="0" dirty="0">
                <a:solidFill>
                  <a:srgbClr val="000000"/>
                </a:solidFill>
                <a:latin typeface="VVCCG G+ Te X_ C M_ Maths_"/>
              </a:endParaRPr>
            </a:p>
          </p:txBody>
        </p:sp>
        <p:pic>
          <p:nvPicPr>
            <p:cNvPr id="12" name="Picture 2">
              <a:extLst>
                <a:ext uri="{FF2B5EF4-FFF2-40B4-BE49-F238E27FC236}">
                  <a16:creationId xmlns:a16="http://schemas.microsoft.com/office/drawing/2014/main" id="{D152FE77-9F2D-1A0E-22F5-790FBF0115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425"/>
            <a:stretch/>
          </p:blipFill>
          <p:spPr bwMode="auto">
            <a:xfrm>
              <a:off x="5331916" y="1216785"/>
              <a:ext cx="2143995" cy="262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4F4B13A4-1882-332F-26DA-4A7B40B92F54}"/>
                </a:ext>
              </a:extLst>
            </p:cNvPr>
            <p:cNvSpPr txBox="1">
              <a:spLocks/>
            </p:cNvSpPr>
            <p:nvPr/>
          </p:nvSpPr>
          <p:spPr>
            <a:xfrm>
              <a:off x="4307983" y="3506534"/>
              <a:ext cx="3927836" cy="813824"/>
            </a:xfrm>
            <a:prstGeom prst="rect">
              <a:avLst/>
            </a:prstGeom>
            <a:solidFill>
              <a:srgbClr val="FFFFCC"/>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alibri" pitchFamily="34" charset="0"/>
                  <a:cs typeface="Calibri" pitchFamily="34" charset="0"/>
                </a:rPr>
                <a:t>West Nile virus, </a:t>
              </a:r>
              <a:r>
                <a:rPr lang="en-GB" sz="2000" i="1" dirty="0">
                  <a:latin typeface="Calibri" pitchFamily="34" charset="0"/>
                  <a:cs typeface="Calibri" pitchFamily="34" charset="0"/>
                </a:rPr>
                <a:t>Flavivirus</a:t>
              </a:r>
              <a:r>
                <a:rPr lang="en-GB" sz="2000" dirty="0">
                  <a:latin typeface="Calibri" pitchFamily="34" charset="0"/>
                  <a:cs typeface="Calibri" pitchFamily="34" charset="0"/>
                </a:rPr>
                <a:t>; Enveloped, </a:t>
              </a:r>
            </a:p>
            <a:p>
              <a:pPr marL="0" indent="0">
                <a:buNone/>
              </a:pPr>
              <a:r>
                <a:rPr lang="en-GB" sz="2000" dirty="0">
                  <a:latin typeface="Calibri" pitchFamily="34" charset="0"/>
                  <a:cs typeface="Calibri" pitchFamily="34" charset="0"/>
                </a:rPr>
                <a:t>40 - 60 nm diameter, +ssRNA, 11-12kb</a:t>
              </a:r>
            </a:p>
          </p:txBody>
        </p:sp>
      </p:grpSp>
    </p:spTree>
    <p:extLst>
      <p:ext uri="{BB962C8B-B14F-4D97-AF65-F5344CB8AC3E}">
        <p14:creationId xmlns:p14="http://schemas.microsoft.com/office/powerpoint/2010/main" val="196925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76719-E4B0-DE7D-EFE3-90FF0137478B}"/>
              </a:ext>
            </a:extLst>
          </p:cNvPr>
          <p:cNvSpPr>
            <a:spLocks noGrp="1"/>
          </p:cNvSpPr>
          <p:nvPr>
            <p:ph type="body" sz="quarter" idx="13"/>
          </p:nvPr>
        </p:nvSpPr>
        <p:spPr/>
        <p:txBody>
          <a:bodyPr/>
          <a:lstStyle/>
          <a:p>
            <a:r>
              <a:rPr lang="en-GB" dirty="0"/>
              <a:t>West Nile Virus </a:t>
            </a:r>
            <a:r>
              <a:rPr lang="en-GB" i="1" dirty="0"/>
              <a:t>(</a:t>
            </a:r>
            <a:r>
              <a:rPr lang="en-GB" i="1" dirty="0" err="1"/>
              <a:t>Orthoflavivirus</a:t>
            </a:r>
            <a:r>
              <a:rPr lang="en-GB" i="1" dirty="0"/>
              <a:t> </a:t>
            </a:r>
            <a:r>
              <a:rPr lang="en-GB" i="1" dirty="0" err="1"/>
              <a:t>nilense</a:t>
            </a:r>
            <a:r>
              <a:rPr lang="en-GB" i="1" dirty="0"/>
              <a:t>)</a:t>
            </a:r>
            <a:endParaRPr lang="en-SI" i="1" dirty="0"/>
          </a:p>
        </p:txBody>
      </p:sp>
      <p:pic>
        <p:nvPicPr>
          <p:cNvPr id="6" name="Picture 5">
            <a:extLst>
              <a:ext uri="{FF2B5EF4-FFF2-40B4-BE49-F238E27FC236}">
                <a16:creationId xmlns:a16="http://schemas.microsoft.com/office/drawing/2014/main" id="{4DA871D4-AFEA-B454-33E1-30974D6AAC31}"/>
              </a:ext>
            </a:extLst>
          </p:cNvPr>
          <p:cNvPicPr>
            <a:picLocks noChangeAspect="1"/>
          </p:cNvPicPr>
          <p:nvPr/>
        </p:nvPicPr>
        <p:blipFill>
          <a:blip r:embed="rId2"/>
          <a:stretch>
            <a:fillRect/>
          </a:stretch>
        </p:blipFill>
        <p:spPr>
          <a:xfrm>
            <a:off x="307226" y="779034"/>
            <a:ext cx="5898495" cy="3271971"/>
          </a:xfrm>
          <a:prstGeom prst="rect">
            <a:avLst/>
          </a:prstGeom>
        </p:spPr>
      </p:pic>
      <p:pic>
        <p:nvPicPr>
          <p:cNvPr id="8" name="Picture 7">
            <a:extLst>
              <a:ext uri="{FF2B5EF4-FFF2-40B4-BE49-F238E27FC236}">
                <a16:creationId xmlns:a16="http://schemas.microsoft.com/office/drawing/2014/main" id="{2ADA2544-6768-0CE4-8599-CBEE62AA0E7C}"/>
              </a:ext>
            </a:extLst>
          </p:cNvPr>
          <p:cNvPicPr>
            <a:picLocks noChangeAspect="1"/>
          </p:cNvPicPr>
          <p:nvPr/>
        </p:nvPicPr>
        <p:blipFill>
          <a:blip r:embed="rId3"/>
          <a:stretch>
            <a:fillRect/>
          </a:stretch>
        </p:blipFill>
        <p:spPr>
          <a:xfrm>
            <a:off x="4402310" y="907599"/>
            <a:ext cx="1817738" cy="700815"/>
          </a:xfrm>
          <a:prstGeom prst="rect">
            <a:avLst/>
          </a:prstGeom>
        </p:spPr>
      </p:pic>
      <p:sp>
        <p:nvSpPr>
          <p:cNvPr id="9" name="TextBox 8">
            <a:extLst>
              <a:ext uri="{FF2B5EF4-FFF2-40B4-BE49-F238E27FC236}">
                <a16:creationId xmlns:a16="http://schemas.microsoft.com/office/drawing/2014/main" id="{7100CE4F-B9B7-48DC-E6BB-779F511FE0CE}"/>
              </a:ext>
            </a:extLst>
          </p:cNvPr>
          <p:cNvSpPr txBox="1"/>
          <p:nvPr/>
        </p:nvSpPr>
        <p:spPr>
          <a:xfrm>
            <a:off x="50308" y="4051005"/>
            <a:ext cx="6938396" cy="261610"/>
          </a:xfrm>
          <a:prstGeom prst="rect">
            <a:avLst/>
          </a:prstGeom>
          <a:noFill/>
        </p:spPr>
        <p:txBody>
          <a:bodyPr wrap="square" rtlCol="0">
            <a:spAutoFit/>
          </a:bodyPr>
          <a:lstStyle/>
          <a:p>
            <a:r>
              <a:rPr lang="sv-SE" sz="1100" dirty="0">
                <a:latin typeface="Verdana" panose="020B0604030504040204" pitchFamily="34" charset="0"/>
                <a:ea typeface="Verdana" panose="020B0604030504040204" pitchFamily="34" charset="0"/>
              </a:rPr>
              <a:t>Tobias Koch R, et al.Genomic epidemiology of West Nile virus in Europe, One Health 2024.                               </a:t>
            </a:r>
            <a:endParaRPr lang="en-SI" sz="1100" dirty="0">
              <a:latin typeface="Verdana" panose="020B0604030504040204" pitchFamily="34" charset="0"/>
              <a:ea typeface="Verdana" panose="020B0604030504040204" pitchFamily="34" charset="0"/>
            </a:endParaRPr>
          </a:p>
        </p:txBody>
      </p:sp>
      <p:graphicFrame>
        <p:nvGraphicFramePr>
          <p:cNvPr id="3" name="Chart 3">
            <a:extLst>
              <a:ext uri="{FF2B5EF4-FFF2-40B4-BE49-F238E27FC236}">
                <a16:creationId xmlns:a16="http://schemas.microsoft.com/office/drawing/2014/main" id="{AC80B734-F9D9-EBE2-13E4-2E10B03C3D7D}"/>
              </a:ext>
            </a:extLst>
          </p:cNvPr>
          <p:cNvGraphicFramePr/>
          <p:nvPr>
            <p:extLst>
              <p:ext uri="{D42A27DB-BD31-4B8C-83A1-F6EECF244321}">
                <p14:modId xmlns:p14="http://schemas.microsoft.com/office/powerpoint/2010/main" val="2245825244"/>
              </p:ext>
            </p:extLst>
          </p:nvPr>
        </p:nvGraphicFramePr>
        <p:xfrm>
          <a:off x="6516102" y="2697124"/>
          <a:ext cx="5752215" cy="349507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09755FE-5A7A-8290-DE97-6FDE1343B5DE}"/>
              </a:ext>
            </a:extLst>
          </p:cNvPr>
          <p:cNvSpPr txBox="1"/>
          <p:nvPr/>
        </p:nvSpPr>
        <p:spPr>
          <a:xfrm>
            <a:off x="8171212" y="6128034"/>
            <a:ext cx="2653290" cy="246221"/>
          </a:xfrm>
          <a:prstGeom prst="rect">
            <a:avLst/>
          </a:prstGeom>
          <a:noFill/>
        </p:spPr>
        <p:txBody>
          <a:bodyPr wrap="none" rtlCol="0">
            <a:spAutoFit/>
          </a:bodyPr>
          <a:lstStyle/>
          <a:p>
            <a:r>
              <a:rPr lang="en-GB" sz="1000" dirty="0"/>
              <a:t>ECDC: Annual epidemiological reports WNV.</a:t>
            </a:r>
            <a:endParaRPr lang="en-SI" sz="1000" dirty="0"/>
          </a:p>
        </p:txBody>
      </p:sp>
      <p:sp>
        <p:nvSpPr>
          <p:cNvPr id="5" name="TextBox 4">
            <a:extLst>
              <a:ext uri="{FF2B5EF4-FFF2-40B4-BE49-F238E27FC236}">
                <a16:creationId xmlns:a16="http://schemas.microsoft.com/office/drawing/2014/main" id="{A8EF0995-AAFF-34FD-57CF-7D9D0BF5D40D}"/>
              </a:ext>
            </a:extLst>
          </p:cNvPr>
          <p:cNvSpPr txBox="1"/>
          <p:nvPr/>
        </p:nvSpPr>
        <p:spPr>
          <a:xfrm>
            <a:off x="7230039" y="814658"/>
            <a:ext cx="4324338" cy="1815882"/>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WNV spread in Europe</a:t>
            </a:r>
          </a:p>
          <a:p>
            <a:r>
              <a:rPr lang="en-GB" sz="1600" dirty="0">
                <a:latin typeface="Verdana" panose="020B0604030504040204" pitchFamily="34" charset="0"/>
                <a:ea typeface="Verdana" panose="020B0604030504040204" pitchFamily="34" charset="0"/>
              </a:rPr>
              <a:t>1958 – Albania – serosurvey L1a</a:t>
            </a:r>
          </a:p>
          <a:p>
            <a:r>
              <a:rPr lang="en-GB" sz="1600" dirty="0">
                <a:latin typeface="Verdana" panose="020B0604030504040204" pitchFamily="34" charset="0"/>
                <a:ea typeface="Verdana" panose="020B0604030504040204" pitchFamily="34" charset="0"/>
              </a:rPr>
              <a:t>1962 – France – serosurvey</a:t>
            </a:r>
          </a:p>
          <a:p>
            <a:r>
              <a:rPr lang="en-GB" sz="1600" dirty="0">
                <a:latin typeface="Verdana" panose="020B0604030504040204" pitchFamily="34" charset="0"/>
                <a:ea typeface="Verdana" panose="020B0604030504040204" pitchFamily="34" charset="0"/>
              </a:rPr>
              <a:t>1996 – Bucharest - Romania (393)L1a</a:t>
            </a:r>
          </a:p>
          <a:p>
            <a:r>
              <a:rPr lang="en-GB" sz="1600" dirty="0">
                <a:latin typeface="Verdana" panose="020B0604030504040204" pitchFamily="34" charset="0"/>
                <a:ea typeface="Verdana" panose="020B0604030504040204" pitchFamily="34" charset="0"/>
              </a:rPr>
              <a:t>1999 – Russia – (480)</a:t>
            </a:r>
          </a:p>
          <a:p>
            <a:r>
              <a:rPr lang="en-GB" sz="1600" dirty="0">
                <a:latin typeface="Verdana" panose="020B0604030504040204" pitchFamily="34" charset="0"/>
                <a:ea typeface="Verdana" panose="020B0604030504040204" pitchFamily="34" charset="0"/>
              </a:rPr>
              <a:t>1999 – USA</a:t>
            </a:r>
          </a:p>
          <a:p>
            <a:r>
              <a:rPr lang="en-GB" sz="1600" dirty="0">
                <a:latin typeface="Verdana" panose="020B0604030504040204" pitchFamily="34" charset="0"/>
                <a:ea typeface="Verdana" panose="020B0604030504040204" pitchFamily="34" charset="0"/>
              </a:rPr>
              <a:t>2004  - Hungary - L2</a:t>
            </a:r>
            <a:endParaRPr lang="en-SI" sz="16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A04006BE-18C3-BBD3-FE5B-9BD534C7E96F}"/>
              </a:ext>
            </a:extLst>
          </p:cNvPr>
          <p:cNvSpPr txBox="1"/>
          <p:nvPr/>
        </p:nvSpPr>
        <p:spPr>
          <a:xfrm>
            <a:off x="8105666" y="4127949"/>
            <a:ext cx="546945" cy="369332"/>
          </a:xfrm>
          <a:prstGeom prst="rect">
            <a:avLst/>
          </a:prstGeom>
          <a:noFill/>
        </p:spPr>
        <p:txBody>
          <a:bodyPr wrap="none" rtlCol="0">
            <a:spAutoFit/>
          </a:bodyPr>
          <a:lstStyle/>
          <a:p>
            <a:r>
              <a:rPr lang="en-GB" dirty="0"/>
              <a:t>L1a</a:t>
            </a:r>
            <a:endParaRPr lang="en-SI" dirty="0"/>
          </a:p>
        </p:txBody>
      </p:sp>
      <p:sp>
        <p:nvSpPr>
          <p:cNvPr id="11" name="TextBox 10">
            <a:extLst>
              <a:ext uri="{FF2B5EF4-FFF2-40B4-BE49-F238E27FC236}">
                <a16:creationId xmlns:a16="http://schemas.microsoft.com/office/drawing/2014/main" id="{EA0D8731-3008-25DD-362D-9DE0A0BCD266}"/>
              </a:ext>
            </a:extLst>
          </p:cNvPr>
          <p:cNvSpPr txBox="1"/>
          <p:nvPr/>
        </p:nvSpPr>
        <p:spPr>
          <a:xfrm>
            <a:off x="8891110" y="4127949"/>
            <a:ext cx="1002197" cy="369332"/>
          </a:xfrm>
          <a:prstGeom prst="rect">
            <a:avLst/>
          </a:prstGeom>
          <a:noFill/>
        </p:spPr>
        <p:txBody>
          <a:bodyPr wrap="none" rtlCol="0">
            <a:spAutoFit/>
          </a:bodyPr>
          <a:lstStyle/>
          <a:p>
            <a:r>
              <a:rPr lang="en-GB" dirty="0"/>
              <a:t>L1a + L2</a:t>
            </a:r>
            <a:endParaRPr lang="en-SI" dirty="0"/>
          </a:p>
        </p:txBody>
      </p:sp>
      <p:cxnSp>
        <p:nvCxnSpPr>
          <p:cNvPr id="13" name="Straight Connector 12">
            <a:extLst>
              <a:ext uri="{FF2B5EF4-FFF2-40B4-BE49-F238E27FC236}">
                <a16:creationId xmlns:a16="http://schemas.microsoft.com/office/drawing/2014/main" id="{F7071B24-9479-92A1-14DC-691DF0533366}"/>
              </a:ext>
            </a:extLst>
          </p:cNvPr>
          <p:cNvCxnSpPr/>
          <p:nvPr/>
        </p:nvCxnSpPr>
        <p:spPr>
          <a:xfrm flipV="1">
            <a:off x="8771860" y="2806995"/>
            <a:ext cx="0" cy="2747113"/>
          </a:xfrm>
          <a:prstGeom prst="line">
            <a:avLst/>
          </a:prstGeom>
          <a:ln>
            <a:solidFill>
              <a:schemeClr val="accent1"/>
            </a:solidFill>
            <a:prstDash val="dash"/>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D6753BD1-1B35-938F-7DF6-59F7E66C83BD}"/>
              </a:ext>
            </a:extLst>
          </p:cNvPr>
          <p:cNvGrpSpPr/>
          <p:nvPr/>
        </p:nvGrpSpPr>
        <p:grpSpPr>
          <a:xfrm>
            <a:off x="307225" y="4820935"/>
            <a:ext cx="6089628" cy="1129466"/>
            <a:chOff x="13239" y="2220312"/>
            <a:chExt cx="13484539" cy="2178805"/>
          </a:xfrm>
        </p:grpSpPr>
        <p:pic>
          <p:nvPicPr>
            <p:cNvPr id="16" name="Picture 3">
              <a:extLst>
                <a:ext uri="{FF2B5EF4-FFF2-40B4-BE49-F238E27FC236}">
                  <a16:creationId xmlns:a16="http://schemas.microsoft.com/office/drawing/2014/main" id="{939D7839-D7EB-F33D-49EC-5126C8B39A82}"/>
                </a:ext>
              </a:extLst>
            </p:cNvPr>
            <p:cNvPicPr>
              <a:picLocks noChangeAspect="1" noChangeArrowheads="1"/>
            </p:cNvPicPr>
            <p:nvPr/>
          </p:nvPicPr>
          <p:blipFill>
            <a:blip r:embed="rId5" cstate="print"/>
            <a:srcRect t="24552"/>
            <a:stretch/>
          </p:blipFill>
          <p:spPr bwMode="auto">
            <a:xfrm>
              <a:off x="13239" y="2285426"/>
              <a:ext cx="3355739" cy="1952093"/>
            </a:xfrm>
            <a:prstGeom prst="rect">
              <a:avLst/>
            </a:prstGeom>
            <a:noFill/>
            <a:ln w="9525">
              <a:noFill/>
              <a:miter lim="800000"/>
              <a:headEnd/>
              <a:tailEnd/>
            </a:ln>
          </p:spPr>
        </p:pic>
        <p:pic>
          <p:nvPicPr>
            <p:cNvPr id="17" name="Picture 4">
              <a:extLst>
                <a:ext uri="{FF2B5EF4-FFF2-40B4-BE49-F238E27FC236}">
                  <a16:creationId xmlns:a16="http://schemas.microsoft.com/office/drawing/2014/main" id="{413FD9CE-3984-CE6A-335D-786AE3E7B7B6}"/>
                </a:ext>
              </a:extLst>
            </p:cNvPr>
            <p:cNvPicPr>
              <a:picLocks noChangeAspect="1" noChangeArrowheads="1"/>
            </p:cNvPicPr>
            <p:nvPr/>
          </p:nvPicPr>
          <p:blipFill>
            <a:blip r:embed="rId6" cstate="print"/>
            <a:srcRect t="24708"/>
            <a:stretch/>
          </p:blipFill>
          <p:spPr bwMode="auto">
            <a:xfrm>
              <a:off x="3368978" y="2285426"/>
              <a:ext cx="3473538" cy="1983465"/>
            </a:xfrm>
            <a:prstGeom prst="rect">
              <a:avLst/>
            </a:prstGeom>
            <a:noFill/>
            <a:ln w="9525">
              <a:noFill/>
              <a:miter lim="800000"/>
              <a:headEnd/>
              <a:tailEnd/>
            </a:ln>
          </p:spPr>
        </p:pic>
        <p:pic>
          <p:nvPicPr>
            <p:cNvPr id="18" name="Picture 5">
              <a:extLst>
                <a:ext uri="{FF2B5EF4-FFF2-40B4-BE49-F238E27FC236}">
                  <a16:creationId xmlns:a16="http://schemas.microsoft.com/office/drawing/2014/main" id="{8CDA362C-022B-101B-25FA-A298A1173594}"/>
                </a:ext>
              </a:extLst>
            </p:cNvPr>
            <p:cNvPicPr>
              <a:picLocks noChangeAspect="1" noChangeArrowheads="1"/>
            </p:cNvPicPr>
            <p:nvPr/>
          </p:nvPicPr>
          <p:blipFill>
            <a:blip r:embed="rId7" cstate="print"/>
            <a:srcRect t="23720"/>
            <a:stretch/>
          </p:blipFill>
          <p:spPr bwMode="auto">
            <a:xfrm>
              <a:off x="6671629" y="2220312"/>
              <a:ext cx="3523498" cy="2113691"/>
            </a:xfrm>
            <a:prstGeom prst="rect">
              <a:avLst/>
            </a:prstGeom>
            <a:noFill/>
            <a:ln w="9525">
              <a:noFill/>
              <a:miter lim="800000"/>
              <a:headEnd/>
              <a:tailEnd/>
            </a:ln>
          </p:spPr>
        </p:pic>
        <p:pic>
          <p:nvPicPr>
            <p:cNvPr id="19" name="Picture 6">
              <a:extLst>
                <a:ext uri="{FF2B5EF4-FFF2-40B4-BE49-F238E27FC236}">
                  <a16:creationId xmlns:a16="http://schemas.microsoft.com/office/drawing/2014/main" id="{8A98924E-B0E5-C99E-F5F6-756E3FAC7F26}"/>
                </a:ext>
              </a:extLst>
            </p:cNvPr>
            <p:cNvPicPr>
              <a:picLocks noChangeAspect="1" noChangeArrowheads="1"/>
            </p:cNvPicPr>
            <p:nvPr/>
          </p:nvPicPr>
          <p:blipFill>
            <a:blip r:embed="rId8" cstate="print"/>
            <a:srcRect t="22474"/>
            <a:stretch/>
          </p:blipFill>
          <p:spPr bwMode="auto">
            <a:xfrm>
              <a:off x="10059577" y="2285426"/>
              <a:ext cx="3438201" cy="2113691"/>
            </a:xfrm>
            <a:prstGeom prst="rect">
              <a:avLst/>
            </a:prstGeom>
            <a:noFill/>
            <a:ln w="9525">
              <a:noFill/>
              <a:miter lim="800000"/>
              <a:headEnd/>
              <a:tailEnd/>
            </a:ln>
          </p:spPr>
        </p:pic>
      </p:grpSp>
    </p:spTree>
    <p:extLst>
      <p:ext uri="{BB962C8B-B14F-4D97-AF65-F5344CB8AC3E}">
        <p14:creationId xmlns:p14="http://schemas.microsoft.com/office/powerpoint/2010/main" val="330354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4D335F-2AFD-1A84-4720-2FACD4D73BD6}"/>
              </a:ext>
            </a:extLst>
          </p:cNvPr>
          <p:cNvSpPr>
            <a:spLocks noGrp="1"/>
          </p:cNvSpPr>
          <p:nvPr>
            <p:ph type="body" sz="quarter" idx="13"/>
          </p:nvPr>
        </p:nvSpPr>
        <p:spPr/>
        <p:txBody>
          <a:bodyPr/>
          <a:lstStyle/>
          <a:p>
            <a:r>
              <a:rPr lang="en-GB" dirty="0"/>
              <a:t>DOI &amp; Presentation outline</a:t>
            </a:r>
            <a:endParaRPr lang="en-SI" dirty="0"/>
          </a:p>
        </p:txBody>
      </p:sp>
      <p:sp>
        <p:nvSpPr>
          <p:cNvPr id="3" name="Text Placeholder 2">
            <a:extLst>
              <a:ext uri="{FF2B5EF4-FFF2-40B4-BE49-F238E27FC236}">
                <a16:creationId xmlns:a16="http://schemas.microsoft.com/office/drawing/2014/main" id="{3E2DD471-DD2E-466A-4C30-EA9114FF529D}"/>
              </a:ext>
            </a:extLst>
          </p:cNvPr>
          <p:cNvSpPr>
            <a:spLocks noGrp="1"/>
          </p:cNvSpPr>
          <p:nvPr>
            <p:ph type="body" sz="quarter" idx="16"/>
          </p:nvPr>
        </p:nvSpPr>
        <p:spPr>
          <a:xfrm>
            <a:off x="946297" y="2522922"/>
            <a:ext cx="10820829" cy="2657387"/>
          </a:xfrm>
        </p:spPr>
        <p:txBody>
          <a:bodyPr/>
          <a:lstStyle/>
          <a:p>
            <a:r>
              <a:rPr lang="en-GB" sz="1800" b="1" dirty="0">
                <a:solidFill>
                  <a:schemeClr val="tx1">
                    <a:lumMod val="50000"/>
                  </a:schemeClr>
                </a:solidFill>
              </a:rPr>
              <a:t>Presentation outline</a:t>
            </a:r>
          </a:p>
          <a:p>
            <a:pPr marL="285750" indent="-285750">
              <a:buFont typeface="Arial" panose="020B0604020202020204" pitchFamily="34" charset="0"/>
              <a:buChar char="•"/>
            </a:pPr>
            <a:r>
              <a:rPr lang="en-GB" sz="1800" b="1" dirty="0">
                <a:solidFill>
                  <a:schemeClr val="tx1">
                    <a:lumMod val="50000"/>
                  </a:schemeClr>
                </a:solidFill>
              </a:rPr>
              <a:t>European blood alliance</a:t>
            </a:r>
          </a:p>
          <a:p>
            <a:pPr marL="285750" indent="-285750">
              <a:buFont typeface="Arial" panose="020B0604020202020204" pitchFamily="34" charset="0"/>
              <a:buChar char="•"/>
            </a:pPr>
            <a:r>
              <a:rPr lang="en-GB" sz="1800" b="1" dirty="0">
                <a:solidFill>
                  <a:schemeClr val="tx1">
                    <a:lumMod val="50000"/>
                  </a:schemeClr>
                </a:solidFill>
              </a:rPr>
              <a:t>Emerging infectious diseases</a:t>
            </a:r>
          </a:p>
          <a:p>
            <a:pPr marL="285750" indent="-285750">
              <a:buFont typeface="Arial" panose="020B0604020202020204" pitchFamily="34" charset="0"/>
              <a:buChar char="•"/>
            </a:pPr>
            <a:r>
              <a:rPr lang="en-GB" sz="1800" b="1" dirty="0">
                <a:solidFill>
                  <a:schemeClr val="tx1">
                    <a:lumMod val="50000"/>
                  </a:schemeClr>
                </a:solidFill>
              </a:rPr>
              <a:t>Selected emerging infectious diseases and MPHO safety</a:t>
            </a:r>
          </a:p>
          <a:p>
            <a:pPr marL="285750" indent="-285750">
              <a:buFont typeface="Arial" panose="020B0604020202020204" pitchFamily="34" charset="0"/>
              <a:buChar char="•"/>
            </a:pPr>
            <a:endParaRPr lang="en-GB" sz="1800" b="1" dirty="0">
              <a:solidFill>
                <a:schemeClr val="tx1">
                  <a:lumMod val="50000"/>
                </a:schemeClr>
              </a:solidFill>
            </a:endParaRPr>
          </a:p>
          <a:p>
            <a:pPr marL="285750" indent="-285750">
              <a:buFont typeface="Arial" panose="020B0604020202020204" pitchFamily="34" charset="0"/>
              <a:buChar char="•"/>
            </a:pPr>
            <a:endParaRPr lang="en-GB" sz="1800" b="1" dirty="0">
              <a:solidFill>
                <a:schemeClr val="tx1">
                  <a:lumMod val="50000"/>
                </a:schemeClr>
              </a:solidFill>
            </a:endParaRPr>
          </a:p>
          <a:p>
            <a:pPr marL="285750" indent="-285750">
              <a:buFont typeface="Arial" panose="020B0604020202020204" pitchFamily="34" charset="0"/>
              <a:buChar char="•"/>
            </a:pPr>
            <a:endParaRPr lang="en-SI" sz="1800" b="1" dirty="0">
              <a:solidFill>
                <a:schemeClr val="tx1">
                  <a:lumMod val="50000"/>
                </a:schemeClr>
              </a:solidFill>
            </a:endParaRPr>
          </a:p>
        </p:txBody>
      </p:sp>
      <p:sp>
        <p:nvSpPr>
          <p:cNvPr id="5" name="TextBox 4">
            <a:extLst>
              <a:ext uri="{FF2B5EF4-FFF2-40B4-BE49-F238E27FC236}">
                <a16:creationId xmlns:a16="http://schemas.microsoft.com/office/drawing/2014/main" id="{3ADB509B-2BA6-B81B-48C4-F9CD50B7A2B1}"/>
              </a:ext>
            </a:extLst>
          </p:cNvPr>
          <p:cNvSpPr txBox="1"/>
          <p:nvPr/>
        </p:nvSpPr>
        <p:spPr>
          <a:xfrm>
            <a:off x="946297" y="1327812"/>
            <a:ext cx="9739424" cy="646331"/>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DOI</a:t>
            </a: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I have no conflict of interest to declare. </a:t>
            </a:r>
            <a:endParaRPr lang="en-SI"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20857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446A75-53F2-E654-910B-DED66E1400CA}"/>
              </a:ext>
            </a:extLst>
          </p:cNvPr>
          <p:cNvSpPr>
            <a:spLocks noGrp="1"/>
          </p:cNvSpPr>
          <p:nvPr>
            <p:ph type="body" sz="quarter" idx="13"/>
          </p:nvPr>
        </p:nvSpPr>
        <p:spPr/>
        <p:txBody>
          <a:bodyPr/>
          <a:lstStyle/>
          <a:p>
            <a:r>
              <a:rPr lang="en-GB" dirty="0"/>
              <a:t>WNV spread in Europe 2010 - 2023</a:t>
            </a:r>
            <a:endParaRPr lang="en-SI" dirty="0"/>
          </a:p>
        </p:txBody>
      </p:sp>
      <p:sp>
        <p:nvSpPr>
          <p:cNvPr id="13" name="Rectangle 12">
            <a:extLst>
              <a:ext uri="{FF2B5EF4-FFF2-40B4-BE49-F238E27FC236}">
                <a16:creationId xmlns:a16="http://schemas.microsoft.com/office/drawing/2014/main" id="{D6B445FB-1D12-1BD5-E638-D637E23F259E}"/>
              </a:ext>
            </a:extLst>
          </p:cNvPr>
          <p:cNvSpPr/>
          <p:nvPr/>
        </p:nvSpPr>
        <p:spPr>
          <a:xfrm>
            <a:off x="366049" y="1064169"/>
            <a:ext cx="11459902" cy="4729662"/>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nvGrpSpPr>
          <p:cNvPr id="5" name="Group 8">
            <a:extLst>
              <a:ext uri="{FF2B5EF4-FFF2-40B4-BE49-F238E27FC236}">
                <a16:creationId xmlns:a16="http://schemas.microsoft.com/office/drawing/2014/main" id="{391B0AF5-C5D4-1797-453A-910A3FA2BB05}"/>
              </a:ext>
            </a:extLst>
          </p:cNvPr>
          <p:cNvGrpSpPr/>
          <p:nvPr/>
        </p:nvGrpSpPr>
        <p:grpSpPr>
          <a:xfrm>
            <a:off x="1500062" y="1406503"/>
            <a:ext cx="3529137" cy="3122412"/>
            <a:chOff x="1446900" y="2207965"/>
            <a:chExt cx="3631155" cy="3368841"/>
          </a:xfrm>
        </p:grpSpPr>
        <p:pic>
          <p:nvPicPr>
            <p:cNvPr id="6" name="Picture 2">
              <a:extLst>
                <a:ext uri="{FF2B5EF4-FFF2-40B4-BE49-F238E27FC236}">
                  <a16:creationId xmlns:a16="http://schemas.microsoft.com/office/drawing/2014/main" id="{340B8A11-D9B3-9592-8DC0-B4C47B54C494}"/>
                </a:ext>
              </a:extLst>
            </p:cNvPr>
            <p:cNvPicPr>
              <a:picLocks noChangeAspect="1"/>
            </p:cNvPicPr>
            <p:nvPr/>
          </p:nvPicPr>
          <p:blipFill>
            <a:blip r:embed="rId2"/>
            <a:srcRect l="19607" t="18013" r="42940" b="22015"/>
            <a:stretch>
              <a:fillRect/>
            </a:stretch>
          </p:blipFill>
          <p:spPr>
            <a:xfrm>
              <a:off x="1446900" y="2207965"/>
              <a:ext cx="3631155" cy="3368841"/>
            </a:xfrm>
            <a:prstGeom prst="rect">
              <a:avLst/>
            </a:prstGeom>
            <a:noFill/>
            <a:ln cap="flat">
              <a:noFill/>
            </a:ln>
          </p:spPr>
        </p:pic>
        <p:sp>
          <p:nvSpPr>
            <p:cNvPr id="7" name="Freeform: Shape 7">
              <a:extLst>
                <a:ext uri="{FF2B5EF4-FFF2-40B4-BE49-F238E27FC236}">
                  <a16:creationId xmlns:a16="http://schemas.microsoft.com/office/drawing/2014/main" id="{678AB19D-2E21-70D1-2374-20672B4C0624}"/>
                </a:ext>
              </a:extLst>
            </p:cNvPr>
            <p:cNvSpPr/>
            <p:nvPr/>
          </p:nvSpPr>
          <p:spPr>
            <a:xfrm>
              <a:off x="4295366" y="5083094"/>
              <a:ext cx="782689" cy="406432"/>
            </a:xfrm>
            <a:custGeom>
              <a:avLst/>
              <a:gdLst>
                <a:gd name="f0" fmla="val 10800000"/>
                <a:gd name="f1" fmla="val 5400000"/>
                <a:gd name="f2" fmla="val 180"/>
                <a:gd name="f3" fmla="val w"/>
                <a:gd name="f4" fmla="val h"/>
                <a:gd name="f5" fmla="val 0"/>
                <a:gd name="f6" fmla="val 895398"/>
                <a:gd name="f7" fmla="val 494907"/>
                <a:gd name="f8" fmla="val 747075"/>
                <a:gd name="f9" fmla="val 393569"/>
                <a:gd name="f10" fmla="val 747468"/>
                <a:gd name="f11" fmla="val 392783"/>
                <a:gd name="f12" fmla="val 755185"/>
                <a:gd name="f13" fmla="val 396183"/>
                <a:gd name="f14" fmla="val 758858"/>
                <a:gd name="f15" fmla="val 398282"/>
                <a:gd name="f16" fmla="val 771607"/>
                <a:gd name="f17" fmla="val 405567"/>
                <a:gd name="f18" fmla="val 760522"/>
                <a:gd name="f19" fmla="val 422816"/>
                <a:gd name="f20" fmla="val 433633"/>
                <a:gd name="f21" fmla="val 766714"/>
                <a:gd name="f22" fmla="val 437561"/>
                <a:gd name="f23" fmla="val 776215"/>
                <a:gd name="f24" fmla="val 439206"/>
                <a:gd name="f25" fmla="val 782425"/>
                <a:gd name="f26" fmla="val 445416"/>
                <a:gd name="f27" fmla="val 788896"/>
                <a:gd name="f28" fmla="val 451887"/>
                <a:gd name="f29" fmla="val 785031"/>
                <a:gd name="f30" fmla="val 449427"/>
                <a:gd name="f31" fmla="val 794209"/>
                <a:gd name="f32" fmla="val 452486"/>
                <a:gd name="f33" fmla="val 803636"/>
                <a:gd name="f34" fmla="val 448558"/>
                <a:gd name="f35" fmla="val 814179"/>
                <a:gd name="f36" fmla="val 446639"/>
                <a:gd name="f37" fmla="val 822489"/>
                <a:gd name="f38" fmla="val 440703"/>
                <a:gd name="f39" fmla="val 853256"/>
                <a:gd name="f40" fmla="val 418726"/>
                <a:gd name="f41" fmla="val 810960"/>
                <a:gd name="f42" fmla="val 436180"/>
                <a:gd name="f43" fmla="val 831916"/>
                <a:gd name="f44" fmla="val 424206"/>
                <a:gd name="f45" fmla="val 846214"/>
                <a:gd name="f46" fmla="val 416037"/>
                <a:gd name="f47" fmla="val 840536"/>
                <a:gd name="f48" fmla="val 423172"/>
                <a:gd name="f49" fmla="val 853126"/>
                <a:gd name="f50" fmla="val 414779"/>
                <a:gd name="f51" fmla="val 854975"/>
                <a:gd name="f52" fmla="val 413547"/>
                <a:gd name="f53" fmla="val 856269"/>
                <a:gd name="f54" fmla="val 411637"/>
                <a:gd name="f55" fmla="val 857840"/>
                <a:gd name="f56" fmla="val 410066"/>
                <a:gd name="f57" fmla="val 857054"/>
                <a:gd name="f58" fmla="val 404567"/>
                <a:gd name="f59" fmla="val 857739"/>
                <a:gd name="f60" fmla="val 398645"/>
                <a:gd name="f61" fmla="val 855483"/>
                <a:gd name="f62" fmla="val 854333"/>
                <a:gd name="f63" fmla="val 390981"/>
                <a:gd name="f64" fmla="val 849984"/>
                <a:gd name="f65" fmla="val 391212"/>
                <a:gd name="f66" fmla="val 848413"/>
                <a:gd name="f67" fmla="val 388855"/>
                <a:gd name="f68" fmla="val 845094"/>
                <a:gd name="f69" fmla="val 383877"/>
                <a:gd name="f70" fmla="val 843700"/>
                <a:gd name="f71" fmla="val 377857"/>
                <a:gd name="f72" fmla="val 841343"/>
                <a:gd name="f73" fmla="val 372358"/>
                <a:gd name="f74" fmla="val 844485"/>
                <a:gd name="f75" fmla="val 366859"/>
                <a:gd name="f76" fmla="val 846881"/>
                <a:gd name="f77" fmla="val 360861"/>
                <a:gd name="f78" fmla="val 850769"/>
                <a:gd name="f79" fmla="val 355862"/>
                <a:gd name="f80" fmla="val 855683"/>
                <a:gd name="f81" fmla="val 349544"/>
                <a:gd name="f82" fmla="val 862824"/>
                <a:gd name="f83" fmla="val 350831"/>
                <a:gd name="f84" fmla="val 869623"/>
                <a:gd name="f85" fmla="val 348791"/>
                <a:gd name="f86" fmla="val 873675"/>
                <a:gd name="f87" fmla="val 347575"/>
                <a:gd name="f88" fmla="val 877479"/>
                <a:gd name="f89" fmla="val 345649"/>
                <a:gd name="f90" fmla="val 881407"/>
                <a:gd name="f91" fmla="val 344078"/>
                <a:gd name="f92" fmla="val 900272"/>
                <a:gd name="f93" fmla="val 315779"/>
                <a:gd name="f94" fmla="val 898224"/>
                <a:gd name="f95" fmla="val 325150"/>
                <a:gd name="f96" fmla="val 886120"/>
                <a:gd name="f97" fmla="val 268664"/>
                <a:gd name="f98" fmla="val 885384"/>
                <a:gd name="f99" fmla="val 265229"/>
                <a:gd name="f100" fmla="val 879835"/>
                <a:gd name="f101" fmla="val 265521"/>
                <a:gd name="f102" fmla="val 876693"/>
                <a:gd name="f103" fmla="val 263950"/>
                <a:gd name="f104" fmla="val 867266"/>
                <a:gd name="f105" fmla="val 264736"/>
                <a:gd name="f106" fmla="val 857442"/>
                <a:gd name="f107" fmla="val 263485"/>
                <a:gd name="f108" fmla="val 266307"/>
                <a:gd name="f109" fmla="val 844171"/>
                <a:gd name="f110" fmla="val 267633"/>
                <a:gd name="f111" fmla="val 842360"/>
                <a:gd name="f112" fmla="val 272842"/>
                <a:gd name="f113" fmla="val 838986"/>
                <a:gd name="f114" fmla="val 275734"/>
                <a:gd name="f115" fmla="val 830603"/>
                <a:gd name="f116" fmla="val 282920"/>
                <a:gd name="f117" fmla="val 832201"/>
                <a:gd name="f118" fmla="val 277710"/>
                <a:gd name="f119" fmla="val 824846"/>
                <a:gd name="f120" fmla="val 287517"/>
                <a:gd name="f121" fmla="val 822098"/>
                <a:gd name="f122" fmla="val 291182"/>
                <a:gd name="f123" fmla="val 820204"/>
                <a:gd name="f124" fmla="val 295417"/>
                <a:gd name="f125" fmla="val 817776"/>
                <a:gd name="f126" fmla="val 299301"/>
                <a:gd name="f127" fmla="val 816275"/>
                <a:gd name="f128" fmla="val 301703"/>
                <a:gd name="f129" fmla="val 814329"/>
                <a:gd name="f130" fmla="val 303838"/>
                <a:gd name="f131" fmla="val 813062"/>
                <a:gd name="f132" fmla="val 306371"/>
                <a:gd name="f133" fmla="val 811170"/>
                <a:gd name="f134" fmla="val 310155"/>
                <a:gd name="f135" fmla="val 811057"/>
                <a:gd name="f136" fmla="val 314904"/>
                <a:gd name="f137" fmla="val 808349"/>
                <a:gd name="f138" fmla="val 318154"/>
                <a:gd name="f139" fmla="val 806759"/>
                <a:gd name="f140" fmla="val 320062"/>
                <a:gd name="f141" fmla="val 319725"/>
                <a:gd name="f142" fmla="val 801279"/>
                <a:gd name="f143" fmla="val 320511"/>
                <a:gd name="f144" fmla="val 783211"/>
                <a:gd name="f145" fmla="val 765114"/>
                <a:gd name="f146" fmla="val 319442"/>
                <a:gd name="f147" fmla="val 741318"/>
                <a:gd name="f148" fmla="val 317743"/>
                <a:gd name="f149" fmla="val 722530"/>
                <a:gd name="f150" fmla="val 312521"/>
                <a:gd name="f151" fmla="val 718794"/>
                <a:gd name="f152" fmla="val 311084"/>
                <a:gd name="f153" fmla="val 713876"/>
                <a:gd name="f154" fmla="val 309192"/>
                <a:gd name="f155" fmla="val 709469"/>
                <a:gd name="f156" fmla="val 306154"/>
                <a:gd name="f157" fmla="val 704654"/>
                <a:gd name="f158" fmla="val 304014"/>
                <a:gd name="f159" fmla="val 686294"/>
                <a:gd name="f160" fmla="val 295854"/>
                <a:gd name="f161" fmla="val 712282"/>
                <a:gd name="f162" fmla="val 310184"/>
                <a:gd name="f163" fmla="val 685800"/>
                <a:gd name="f164" fmla="val 296944"/>
                <a:gd name="f165" fmla="val 683267"/>
                <a:gd name="f166" fmla="val 295677"/>
                <a:gd name="f167" fmla="val 681087"/>
                <a:gd name="f168" fmla="val 293802"/>
                <a:gd name="f169" fmla="val 678730"/>
                <a:gd name="f170" fmla="val 292231"/>
                <a:gd name="f171" fmla="val 677945"/>
                <a:gd name="f172" fmla="val 289874"/>
                <a:gd name="f173" fmla="val 676149"/>
                <a:gd name="f174" fmla="val 287635"/>
                <a:gd name="f175" fmla="val 676374"/>
                <a:gd name="f176" fmla="val 285161"/>
                <a:gd name="f177" fmla="val 677611"/>
                <a:gd name="f178" fmla="val 271556"/>
                <a:gd name="f179" fmla="val 680537"/>
                <a:gd name="f180" fmla="val 267406"/>
                <a:gd name="f181" fmla="val 256880"/>
                <a:gd name="f182" fmla="val 686586"/>
                <a:gd name="f183" fmla="val 249024"/>
                <a:gd name="f184" fmla="val 686956"/>
                <a:gd name="f185" fmla="val 241116"/>
                <a:gd name="f186" fmla="val 688157"/>
                <a:gd name="f187" fmla="val 233313"/>
                <a:gd name="f188" fmla="val 688535"/>
                <a:gd name="f189" fmla="val 230858"/>
                <a:gd name="f190" fmla="val 690578"/>
                <a:gd name="f191" fmla="val 228726"/>
                <a:gd name="f192" fmla="val 690514"/>
                <a:gd name="f193" fmla="val 226243"/>
                <a:gd name="f194" fmla="val 689788"/>
                <a:gd name="f195" fmla="val 197928"/>
                <a:gd name="f196" fmla="val 688364"/>
                <a:gd name="f197" fmla="val 169610"/>
                <a:gd name="f198" fmla="val 141402"/>
                <a:gd name="f199" fmla="val 685213"/>
                <a:gd name="f200" fmla="val 134951"/>
                <a:gd name="f201" fmla="val 682544"/>
                <a:gd name="f202" fmla="val 128860"/>
                <a:gd name="f203" fmla="val 122548"/>
                <a:gd name="f204" fmla="val 680186"/>
                <a:gd name="f205" fmla="val 118645"/>
                <a:gd name="f206" fmla="val 679931"/>
                <a:gd name="f207" fmla="val 114586"/>
                <a:gd name="f208" fmla="val 110765"/>
                <a:gd name="f209" fmla="val 659927"/>
                <a:gd name="f210" fmla="val 50937"/>
                <a:gd name="f211" fmla="val 661990"/>
                <a:gd name="f212" fmla="val 51127"/>
                <a:gd name="f213" fmla="val 638666"/>
                <a:gd name="f214" fmla="val 7070"/>
                <a:gd name="f215" fmla="val 637341"/>
                <a:gd name="f216" fmla="val 4567"/>
                <a:gd name="f217" fmla="val 635524"/>
                <a:gd name="f218" fmla="val 2357"/>
                <a:gd name="f219" fmla="val 633953"/>
                <a:gd name="f220" fmla="val 606458"/>
                <a:gd name="f221" fmla="val 785"/>
                <a:gd name="f222" fmla="val 578889"/>
                <a:gd name="f223" fmla="val 191"/>
                <a:gd name="f224" fmla="val 551468"/>
                <a:gd name="f225" fmla="val 2356"/>
                <a:gd name="f226" fmla="val 548644"/>
                <a:gd name="f227" fmla="val 2579"/>
                <a:gd name="f228" fmla="val 546986"/>
                <a:gd name="f229" fmla="val 5920"/>
                <a:gd name="f230" fmla="val 544398"/>
                <a:gd name="f231" fmla="val 539858"/>
                <a:gd name="f232" fmla="val 9088"/>
                <a:gd name="f233" fmla="val 534702"/>
                <a:gd name="f234" fmla="val 9561"/>
                <a:gd name="f235" fmla="val 530258"/>
                <a:gd name="f236" fmla="val 11783"/>
                <a:gd name="f237" fmla="val 520497"/>
                <a:gd name="f238" fmla="val 16664"/>
                <a:gd name="f239" fmla="val 509695"/>
                <a:gd name="f240" fmla="val 20563"/>
                <a:gd name="f241" fmla="val 501978"/>
                <a:gd name="f242" fmla="val 28280"/>
                <a:gd name="f243" fmla="val 495507"/>
                <a:gd name="f244" fmla="val 34751"/>
                <a:gd name="f245" fmla="val 499372"/>
                <a:gd name="f246" fmla="val 32291"/>
                <a:gd name="f247" fmla="val 490194"/>
                <a:gd name="f248" fmla="val 35350"/>
                <a:gd name="f249" fmla="val 484291"/>
                <a:gd name="f250" fmla="val 43221"/>
                <a:gd name="f251" fmla="val 484325"/>
                <a:gd name="f252" fmla="val 45354"/>
                <a:gd name="f253" fmla="val 476054"/>
                <a:gd name="f254" fmla="val 49490"/>
                <a:gd name="f255" fmla="val 473832"/>
                <a:gd name="f256" fmla="val 50601"/>
                <a:gd name="f257" fmla="val 471206"/>
                <a:gd name="f258" fmla="val 50736"/>
                <a:gd name="f259" fmla="val 468984"/>
                <a:gd name="f260" fmla="val 51847"/>
                <a:gd name="f261" fmla="val 453152"/>
                <a:gd name="f262" fmla="val 59764"/>
                <a:gd name="f263" fmla="val 472096"/>
                <a:gd name="f264" fmla="val 56800"/>
                <a:gd name="f265" fmla="val 443060"/>
                <a:gd name="f266" fmla="val 63631"/>
                <a:gd name="f267" fmla="val 436136"/>
                <a:gd name="f268" fmla="val 65260"/>
                <a:gd name="f269" fmla="val 428920"/>
                <a:gd name="f270" fmla="val 65202"/>
                <a:gd name="f271" fmla="val 421850"/>
                <a:gd name="f272" fmla="val 65987"/>
                <a:gd name="f273" fmla="val 397398"/>
                <a:gd name="f274" fmla="val 56818"/>
                <a:gd name="f275" fmla="val 401128"/>
                <a:gd name="f276" fmla="val 65165"/>
                <a:gd name="f277" fmla="val 405353"/>
                <a:gd name="f278" fmla="val 37707"/>
                <a:gd name="f279" fmla="val 405846"/>
                <a:gd name="f280" fmla="val 34506"/>
                <a:gd name="f281" fmla="val 406779"/>
                <a:gd name="f282" fmla="val 31382"/>
                <a:gd name="f283" fmla="val 407710"/>
                <a:gd name="f284" fmla="val 409138"/>
                <a:gd name="f285" fmla="val 23521"/>
                <a:gd name="f286" fmla="val 417373"/>
                <a:gd name="f287" fmla="val 14570"/>
                <a:gd name="f288" fmla="val 412423"/>
                <a:gd name="f289" fmla="val 14140"/>
                <a:gd name="f290" fmla="val 374825"/>
                <a:gd name="f291" fmla="val 10871"/>
                <a:gd name="f292" fmla="val 337008"/>
                <a:gd name="f293" fmla="val 17282"/>
                <a:gd name="f294" fmla="val 18853"/>
                <a:gd name="f295" fmla="val 19639"/>
                <a:gd name="f296" fmla="val 288329"/>
                <a:gd name="f297" fmla="val 20638"/>
                <a:gd name="f298" fmla="val 282804"/>
                <a:gd name="f299" fmla="val 21210"/>
                <a:gd name="f300" fmla="val 265543"/>
                <a:gd name="f301" fmla="val 22996"/>
                <a:gd name="f302" fmla="val 247925"/>
                <a:gd name="f303" fmla="val 22287"/>
                <a:gd name="f304" fmla="val 230957"/>
                <a:gd name="f305" fmla="val 25923"/>
                <a:gd name="f306" fmla="val 224764"/>
                <a:gd name="f307" fmla="val 27250"/>
                <a:gd name="f308" fmla="val 243526"/>
                <a:gd name="f309" fmla="val 27494"/>
                <a:gd name="f310" fmla="val 249811"/>
                <a:gd name="f311" fmla="val 261594"/>
                <a:gd name="f312" fmla="val 32208"/>
                <a:gd name="f313" fmla="val 287203"/>
                <a:gd name="f314" fmla="val 27812"/>
                <a:gd name="f315" fmla="val 40064"/>
                <a:gd name="f316" fmla="val 282830"/>
                <a:gd name="f317" fmla="val 54052"/>
                <a:gd name="f318" fmla="val 282931"/>
                <a:gd name="f319" fmla="val 70543"/>
                <a:gd name="f320" fmla="val 273378"/>
                <a:gd name="f321" fmla="val 82484"/>
                <a:gd name="f322" fmla="val 265851"/>
                <a:gd name="f323" fmla="val 91892"/>
                <a:gd name="f324" fmla="val 242639"/>
                <a:gd name="f325" fmla="val 101571"/>
                <a:gd name="f326" fmla="val 235670"/>
                <a:gd name="f327" fmla="val 106051"/>
                <a:gd name="f328" fmla="val 232866"/>
                <a:gd name="f329" fmla="val 107853"/>
                <a:gd name="f330" fmla="val 231526"/>
                <a:gd name="f331" fmla="val 111525"/>
                <a:gd name="f332" fmla="val 228600"/>
                <a:gd name="f333" fmla="val 113121"/>
                <a:gd name="f334" fmla="val 224443"/>
                <a:gd name="f335" fmla="val 115388"/>
                <a:gd name="f336" fmla="val 209814"/>
                <a:gd name="f337" fmla="val 120169"/>
                <a:gd name="f338" fmla="val 202677"/>
                <a:gd name="f339" fmla="val 197178"/>
                <a:gd name="f340" fmla="val 121762"/>
                <a:gd name="f341" fmla="val 191450"/>
                <a:gd name="f342" fmla="val 121948"/>
                <a:gd name="f343" fmla="val 186180"/>
                <a:gd name="f344" fmla="val 120191"/>
                <a:gd name="f345" fmla="val 181834"/>
                <a:gd name="f346" fmla="val 118742"/>
                <a:gd name="f347" fmla="val 178624"/>
                <a:gd name="f348" fmla="val 114883"/>
                <a:gd name="f349" fmla="val 174396"/>
                <a:gd name="f350" fmla="val 169117"/>
                <a:gd name="f351" fmla="val 110922"/>
                <a:gd name="f352" fmla="val 163398"/>
                <a:gd name="f353" fmla="val 109979"/>
                <a:gd name="f354" fmla="val 157899"/>
                <a:gd name="f355" fmla="val 108408"/>
                <a:gd name="f356" fmla="val 154114"/>
                <a:gd name="f357" fmla="val 105885"/>
                <a:gd name="f358" fmla="val 148804"/>
                <a:gd name="f359" fmla="val 103013"/>
                <a:gd name="f360" fmla="val 146116"/>
                <a:gd name="f361" fmla="val 98981"/>
                <a:gd name="f362" fmla="val 144167"/>
                <a:gd name="f363" fmla="val 96058"/>
                <a:gd name="f364" fmla="val 142973"/>
                <a:gd name="f365" fmla="val 92696"/>
                <a:gd name="f366" fmla="val 89554"/>
                <a:gd name="f367" fmla="val 140617"/>
                <a:gd name="f368" fmla="val 84841"/>
                <a:gd name="f369" fmla="val 140082"/>
                <a:gd name="f370" fmla="val 80079"/>
                <a:gd name="f371" fmla="val 139046"/>
                <a:gd name="f372" fmla="val 75414"/>
                <a:gd name="f373" fmla="val 135014"/>
                <a:gd name="f374" fmla="val 57270"/>
                <a:gd name="f375" fmla="val 130594"/>
                <a:gd name="f376" fmla="val 69650"/>
                <a:gd name="f377" fmla="val 103695"/>
                <a:gd name="f378" fmla="val 105266"/>
                <a:gd name="f379" fmla="val 80127"/>
                <a:gd name="f380" fmla="val 106391"/>
                <a:gd name="f381" fmla="val 85014"/>
                <a:gd name="f382" fmla="val 108409"/>
                <a:gd name="f383" fmla="val 109559"/>
                <a:gd name="f384" fmla="val 92142"/>
                <a:gd name="f385" fmla="val 114389"/>
                <a:gd name="f386" fmla="val 94091"/>
                <a:gd name="f387" fmla="val 113122"/>
                <a:gd name="f388" fmla="val 96624"/>
                <a:gd name="f389" fmla="val 107579"/>
                <a:gd name="f390" fmla="val 107710"/>
                <a:gd name="f391" fmla="val 99082"/>
                <a:gd name="f392" fmla="val 108383"/>
                <a:gd name="f393" fmla="val 89555"/>
                <a:gd name="f394" fmla="val 87984"/>
                <a:gd name="f395" fmla="val 115478"/>
                <a:gd name="f396" fmla="val 85659"/>
                <a:gd name="f397" fmla="val 120004"/>
                <a:gd name="f398" fmla="val 84842"/>
                <a:gd name="f399" fmla="val 124905"/>
                <a:gd name="f400" fmla="val 83287"/>
                <a:gd name="f401" fmla="val 134236"/>
                <a:gd name="f402" fmla="val 90730"/>
                <a:gd name="f403" fmla="val 148548"/>
                <a:gd name="f404" fmla="val 82485"/>
                <a:gd name="f405" fmla="val 153185"/>
                <a:gd name="f406" fmla="val 72011"/>
                <a:gd name="f407" fmla="val 159076"/>
                <a:gd name="f408" fmla="val 47134"/>
                <a:gd name="f409" fmla="val 146115"/>
                <a:gd name="f410" fmla="val 11657"/>
                <a:gd name="f411" fmla="val 149663"/>
                <a:gd name="f412" fmla="val 19047"/>
                <a:gd name="f413" fmla="val 145678"/>
                <a:gd name="f414" fmla="val 30637"/>
                <a:gd name="f415" fmla="val 150829"/>
                <a:gd name="f416" fmla="val 35453"/>
                <a:gd name="f417" fmla="val 152969"/>
                <a:gd name="f418" fmla="val 155542"/>
                <a:gd name="f419" fmla="val 44778"/>
                <a:gd name="f420" fmla="val 51887"/>
                <a:gd name="f421" fmla="val 168563"/>
                <a:gd name="f422" fmla="val 57674"/>
                <a:gd name="f423" fmla="val 173698"/>
                <a:gd name="f424" fmla="val 190893"/>
                <a:gd name="f425" fmla="val 42421"/>
                <a:gd name="f426" fmla="val 194035"/>
                <a:gd name="f427" fmla="val 38493"/>
                <a:gd name="f428" fmla="val 186179"/>
                <a:gd name="f429" fmla="val 35351"/>
                <a:gd name="f430" fmla="val 183822"/>
                <a:gd name="f431" fmla="val 22406"/>
                <a:gd name="f432" fmla="val 196767"/>
                <a:gd name="f433" fmla="val 37629"/>
                <a:gd name="f434" fmla="val 178562"/>
                <a:gd name="f435" fmla="val 212103"/>
                <a:gd name="f436" fmla="val 44424"/>
                <a:gd name="f437" fmla="val 226122"/>
                <a:gd name="f438" fmla="val 43499"/>
                <a:gd name="f439" fmla="val 240784"/>
                <a:gd name="f440" fmla="val 254523"/>
                <a:gd name="f441" fmla="val 39212"/>
                <a:gd name="f442" fmla="val 257931"/>
                <a:gd name="f443" fmla="val 33687"/>
                <a:gd name="f444" fmla="val 257494"/>
                <a:gd name="f445" fmla="val 259237"/>
                <a:gd name="f446" fmla="val 15666"/>
                <a:gd name="f447" fmla="val 267792"/>
                <a:gd name="f448" fmla="val 32261"/>
                <a:gd name="f449" fmla="val 262863"/>
                <a:gd name="f450" fmla="val 4714"/>
                <a:gd name="f451" fmla="val 3928"/>
                <a:gd name="f452" fmla="val 270235"/>
                <a:gd name="f453" fmla="val 3329"/>
                <a:gd name="f454" fmla="val 274204"/>
                <a:gd name="f455" fmla="val 278090"/>
                <a:gd name="f456" fmla="val 1754"/>
                <a:gd name="f457" fmla="val 280500"/>
                <a:gd name="f458" fmla="val 282677"/>
                <a:gd name="f459" fmla="val 287645"/>
                <a:gd name="f460" fmla="+- 0 0 74"/>
                <a:gd name="f461" fmla="val 291719"/>
                <a:gd name="f462" fmla="val 16215"/>
                <a:gd name="f463" fmla="val 295148"/>
                <a:gd name="f464" fmla="val 30638"/>
                <a:gd name="f465" fmla="val 294587"/>
                <a:gd name="f466" fmla="val 47135"/>
                <a:gd name="f467" fmla="val 297729"/>
                <a:gd name="f468" fmla="val 49071"/>
                <a:gd name="f469" fmla="val 301236"/>
                <a:gd name="f470" fmla="val 51848"/>
                <a:gd name="f471" fmla="val 53851"/>
                <a:gd name="f472" fmla="val 306017"/>
                <a:gd name="f473" fmla="val 56742"/>
                <a:gd name="f474" fmla="val 306915"/>
                <a:gd name="f475" fmla="val 58918"/>
                <a:gd name="f476" fmla="val 308728"/>
                <a:gd name="f477" fmla="val 61478"/>
                <a:gd name="f478" fmla="val 310862"/>
                <a:gd name="f479" fmla="val 63428"/>
                <a:gd name="f480" fmla="val 313664"/>
                <a:gd name="f481" fmla="val 65988"/>
                <a:gd name="f482" fmla="val 315798"/>
                <a:gd name="f483" fmla="val 87523"/>
                <a:gd name="f484" fmla="val 333744"/>
                <a:gd name="f485" fmla="val 54161"/>
                <a:gd name="f486" fmla="val 301614"/>
                <a:gd name="f487" fmla="val 329938"/>
                <a:gd name="f488" fmla="val 81420"/>
                <a:gd name="f489" fmla="val 337395"/>
                <a:gd name="f490" fmla="val 77265"/>
                <a:gd name="f491" fmla="val 355475"/>
                <a:gd name="f492" fmla="val 362932"/>
                <a:gd name="f493" fmla="val 85507"/>
                <a:gd name="f494" fmla="val 367249"/>
                <a:gd name="f495" fmla="val 92240"/>
                <a:gd name="f496" fmla="val 367079"/>
                <a:gd name="f497" fmla="val 96625"/>
                <a:gd name="f498" fmla="val 370002"/>
                <a:gd name="f499" fmla="val 99398"/>
                <a:gd name="f500" fmla="val 371851"/>
                <a:gd name="f501" fmla="val 101338"/>
                <a:gd name="f502" fmla="val 374715"/>
                <a:gd name="f503" fmla="val 377072"/>
                <a:gd name="f504" fmla="val 102124"/>
                <a:gd name="f505" fmla="val 386499"/>
                <a:gd name="f506" fmla="val 102004"/>
                <a:gd name="f507" fmla="val 396286"/>
                <a:gd name="f508" fmla="val 98982"/>
                <a:gd name="f509" fmla="val 405352"/>
                <a:gd name="f510" fmla="val 97928"/>
                <a:gd name="f511" fmla="val 408514"/>
                <a:gd name="f512" fmla="val 88605"/>
                <a:gd name="f513" fmla="val 412009"/>
                <a:gd name="f514" fmla="val 91912"/>
                <a:gd name="f515" fmla="val 412422"/>
                <a:gd name="f516" fmla="val 106743"/>
                <a:gd name="f517" fmla="val 414276"/>
                <a:gd name="f518" fmla="val 121763"/>
                <a:gd name="f519" fmla="val 410851"/>
                <a:gd name="f520" fmla="val 136689"/>
                <a:gd name="f521" fmla="val 143759"/>
                <a:gd name="f522" fmla="val 409280"/>
                <a:gd name="f523" fmla="val 150882"/>
                <a:gd name="f524" fmla="val 408879"/>
                <a:gd name="f525" fmla="val 407709"/>
                <a:gd name="f526" fmla="val 160349"/>
                <a:gd name="f527" fmla="val 407301"/>
                <a:gd name="f528" fmla="val 162485"/>
                <a:gd name="f529" fmla="val 164969"/>
                <a:gd name="f530" fmla="val 175212"/>
                <a:gd name="f531" fmla="val 185394"/>
                <a:gd name="f532" fmla="val 406923"/>
                <a:gd name="f533" fmla="val 195607"/>
                <a:gd name="f534" fmla="val 197964"/>
                <a:gd name="f535" fmla="val 199438"/>
                <a:gd name="f536" fmla="val 416254"/>
                <a:gd name="f537" fmla="val 419493"/>
                <a:gd name="f538" fmla="val 214520"/>
                <a:gd name="f539" fmla="val 431336"/>
                <a:gd name="f540" fmla="val 216112"/>
                <a:gd name="f541" fmla="val 430510"/>
                <a:gd name="f542" fmla="val 254072"/>
                <a:gd name="f543" fmla="val 448916"/>
                <a:gd name="f544" fmla="val 245688"/>
                <a:gd name="f545" fmla="val 441296"/>
                <a:gd name="f546" fmla="val 256881"/>
                <a:gd name="f547" fmla="val 256095"/>
                <a:gd name="f548" fmla="val 457200"/>
                <a:gd name="f549" fmla="val 258576"/>
                <a:gd name="f550" fmla="val 464094"/>
                <a:gd name="f551" fmla="val 254524"/>
                <a:gd name="f552" fmla="val 466627"/>
                <a:gd name="f553" fmla="val 249814"/>
                <a:gd name="f554" fmla="val 469571"/>
                <a:gd name="f555" fmla="val 242790"/>
                <a:gd name="f556" fmla="val 467128"/>
                <a:gd name="f557" fmla="val 238027"/>
                <a:gd name="f558" fmla="val 464270"/>
                <a:gd name="f559" fmla="val 236122"/>
                <a:gd name="f560" fmla="val 463127"/>
                <a:gd name="f561" fmla="val 240835"/>
                <a:gd name="f562" fmla="val 460699"/>
                <a:gd name="f563" fmla="val 242741"/>
                <a:gd name="f564" fmla="val 459556"/>
                <a:gd name="f565" fmla="val 244871"/>
                <a:gd name="f566" fmla="val 458278"/>
                <a:gd name="f567" fmla="val 247454"/>
                <a:gd name="f568" fmla="val 457985"/>
                <a:gd name="f569" fmla="val 252953"/>
                <a:gd name="f570" fmla="val 459557"/>
                <a:gd name="f571" fmla="val 256681"/>
                <a:gd name="f572" fmla="val 461288"/>
                <a:gd name="f573" fmla="val 270885"/>
                <a:gd name="f574" fmla="val 477859"/>
                <a:gd name="f575" fmla="val 256501"/>
                <a:gd name="f576" fmla="val 471214"/>
                <a:gd name="f577" fmla="val 271021"/>
                <a:gd name="f578" fmla="val 476053"/>
                <a:gd name="f579" fmla="val 272592"/>
                <a:gd name="f580" fmla="val 478410"/>
                <a:gd name="f581" fmla="val 273377"/>
                <a:gd name="f582" fmla="val 481552"/>
                <a:gd name="f583" fmla="val 483123"/>
                <a:gd name="f584" fmla="val 283042"/>
                <a:gd name="f585" fmla="val 487995"/>
                <a:gd name="f586" fmla="val 307942"/>
                <a:gd name="f587" fmla="val 493336"/>
                <a:gd name="f588" fmla="val 316830"/>
                <a:gd name="f589" fmla="val 492777"/>
                <a:gd name="f590" fmla="val 325225"/>
                <a:gd name="f591" fmla="val 327349"/>
                <a:gd name="f592" fmla="val 489540"/>
                <a:gd name="f593" fmla="val 328204"/>
                <a:gd name="f594" fmla="val 486868"/>
                <a:gd name="f595" fmla="val 329939"/>
                <a:gd name="f596" fmla="val 485480"/>
                <a:gd name="f597" fmla="val 332151"/>
                <a:gd name="f598" fmla="val 483711"/>
                <a:gd name="f599" fmla="val 334797"/>
                <a:gd name="f600" fmla="val 482536"/>
                <a:gd name="f601" fmla="val 337009"/>
                <a:gd name="f602" fmla="val 480767"/>
                <a:gd name="f603" fmla="val 338744"/>
                <a:gd name="f604" fmla="val 479379"/>
                <a:gd name="f605" fmla="val 340015"/>
                <a:gd name="f606" fmla="val 477476"/>
                <a:gd name="f607" fmla="val 341722"/>
                <a:gd name="f608" fmla="val 344739"/>
                <a:gd name="f609" fmla="val 473538"/>
                <a:gd name="f610" fmla="val 348007"/>
                <a:gd name="f611" fmla="val 471340"/>
                <a:gd name="f612" fmla="val 351149"/>
                <a:gd name="f613" fmla="val 468983"/>
                <a:gd name="f614" fmla="val 351935"/>
                <a:gd name="f615" fmla="val 465841"/>
                <a:gd name="f616" fmla="val 352057"/>
                <a:gd name="f617" fmla="val 462453"/>
                <a:gd name="f618" fmla="val 353506"/>
                <a:gd name="f619" fmla="val 356820"/>
                <a:gd name="f620" fmla="val 452928"/>
                <a:gd name="f621" fmla="val 365289"/>
                <a:gd name="f622" fmla="val 366860"/>
                <a:gd name="f623" fmla="val 429705"/>
                <a:gd name="f624" fmla="val 366489"/>
                <a:gd name="f625" fmla="val 418248"/>
                <a:gd name="f626" fmla="val 370788"/>
                <a:gd name="f627" fmla="val 374589"/>
                <a:gd name="f628" fmla="val 377073"/>
                <a:gd name="f629" fmla="val 398298"/>
                <a:gd name="f630" fmla="val 442274"/>
                <a:gd name="f631" fmla="val 415565"/>
                <a:gd name="f632" fmla="val 442129"/>
                <a:gd name="f633" fmla="val 423970"/>
                <a:gd name="f634" fmla="val 445417"/>
                <a:gd name="f635" fmla="val 431276"/>
                <a:gd name="f636" fmla="val 449352"/>
                <a:gd name="f637" fmla="val 440020"/>
                <a:gd name="f638" fmla="val 456067"/>
                <a:gd name="f639" fmla="val 447242"/>
                <a:gd name="f640" fmla="val 461914"/>
                <a:gd name="f641" fmla="val 454843"/>
                <a:gd name="f642" fmla="val 463946"/>
                <a:gd name="f643" fmla="val 457485"/>
                <a:gd name="f644" fmla="val 465921"/>
                <a:gd name="f645" fmla="val 460600"/>
                <a:gd name="f646" fmla="val 461913"/>
                <a:gd name="f647" fmla="val 483727"/>
                <a:gd name="f648" fmla="val 468231"/>
                <a:gd name="f649" fmla="val 505367"/>
                <a:gd name="f650" fmla="val 470383"/>
                <a:gd name="f651" fmla="val 520831"/>
                <a:gd name="f652" fmla="val 473697"/>
                <a:gd name="f653" fmla="val 523260"/>
                <a:gd name="f654" fmla="val 474217"/>
                <a:gd name="f655" fmla="val 525544"/>
                <a:gd name="f656" fmla="val 475268"/>
                <a:gd name="f657" fmla="val 527901"/>
                <a:gd name="f658" fmla="val 539123"/>
                <a:gd name="f659" fmla="val 487275"/>
                <a:gd name="f660" fmla="val 537760"/>
                <a:gd name="f661" fmla="val 488550"/>
                <a:gd name="f662" fmla="val 565609"/>
                <a:gd name="f663" fmla="val 569143"/>
                <a:gd name="f664" fmla="val 471812"/>
                <a:gd name="f665" fmla="val 567306"/>
                <a:gd name="f666" fmla="val 465864"/>
                <a:gd name="f667" fmla="val 567965"/>
                <a:gd name="f668" fmla="val 569664"/>
                <a:gd name="f669" fmla="val 451721"/>
                <a:gd name="f670" fmla="val 570775"/>
                <a:gd name="f671" fmla="val 441432"/>
                <a:gd name="f672" fmla="val 572679"/>
                <a:gd name="f673" fmla="val 573137"/>
                <a:gd name="f674" fmla="val 428834"/>
                <a:gd name="f675" fmla="val 573545"/>
                <a:gd name="f676" fmla="val 426193"/>
                <a:gd name="f677" fmla="val 575035"/>
                <a:gd name="f678" fmla="val 592414"/>
                <a:gd name="f679" fmla="val 401033"/>
                <a:gd name="f680" fmla="val 599357"/>
                <a:gd name="f681" fmla="val 411825"/>
                <a:gd name="f682" fmla="val 636310"/>
                <a:gd name="f683" fmla="val 656961"/>
                <a:gd name="f684" fmla="val 389415"/>
                <a:gd name="f685" fmla="val 628895"/>
                <a:gd name="f686" fmla="val 414680"/>
                <a:gd name="f687" fmla="val 395926"/>
                <a:gd name="f688" fmla="val 694272"/>
                <a:gd name="f689" fmla="val 394782"/>
                <a:gd name="f690" fmla="val 695677"/>
                <a:gd name="f691" fmla="val 389933"/>
                <a:gd name="f692" fmla="val 697584"/>
                <a:gd name="f693" fmla="val 707967"/>
                <a:gd name="f694" fmla="val 367808"/>
                <a:gd name="f695" fmla="val 696761"/>
                <a:gd name="f696" fmla="val 380250"/>
                <a:gd name="f697" fmla="val 707011"/>
                <a:gd name="f698" fmla="val 727436"/>
                <a:gd name="f699" fmla="val 371573"/>
                <a:gd name="f700" fmla="val 748162"/>
                <a:gd name="f701" fmla="val 370882"/>
                <a:gd name="f702" fmla="val 768285"/>
                <a:gd name="f703" fmla="val 772441"/>
                <a:gd name="f704" fmla="val 375507"/>
                <a:gd name="f705" fmla="val 760725"/>
                <a:gd name="f706" fmla="val 379194"/>
                <a:gd name="f707" fmla="val 756501"/>
                <a:gd name="f708" fmla="val 379429"/>
                <a:gd name="f709" fmla="val 746274"/>
                <a:gd name="f710" fmla="val 379997"/>
                <a:gd name="f711" fmla="val 736076"/>
                <a:gd name="f712" fmla="val 377858"/>
                <a:gd name="f713" fmla="val 725864"/>
                <a:gd name="f714" fmla="val 734933"/>
                <a:gd name="f715" fmla="val 390675"/>
                <a:gd name="f716" fmla="val 737382"/>
                <a:gd name="f717" fmla="val 404270"/>
                <a:gd name="f718" fmla="val 402996"/>
                <a:gd name="f719" fmla="val 763198"/>
                <a:gd name="f720" fmla="val 402550"/>
                <a:gd name="f721" fmla="val 746682"/>
                <a:gd name="f722" fmla="val 394355"/>
                <a:gd name="f723" fmla="+- 0 0 -90"/>
                <a:gd name="f724" fmla="*/ f3 1 895398"/>
                <a:gd name="f725" fmla="*/ f4 1 494907"/>
                <a:gd name="f726" fmla="+- f7 0 f5"/>
                <a:gd name="f727" fmla="+- f6 0 f5"/>
                <a:gd name="f728" fmla="*/ f723 f0 1"/>
                <a:gd name="f729" fmla="*/ f727 1 895398"/>
                <a:gd name="f730" fmla="*/ f726 1 494907"/>
                <a:gd name="f731" fmla="*/ 747075 f727 1"/>
                <a:gd name="f732" fmla="*/ 393569 f726 1"/>
                <a:gd name="f733" fmla="*/ 758858 f727 1"/>
                <a:gd name="f734" fmla="*/ 398282 f726 1"/>
                <a:gd name="f735" fmla="*/ 433633 f726 1"/>
                <a:gd name="f736" fmla="*/ 782425 f727 1"/>
                <a:gd name="f737" fmla="*/ 445416 f726 1"/>
                <a:gd name="f738" fmla="*/ 794209 f727 1"/>
                <a:gd name="f739" fmla="*/ 452486 f726 1"/>
                <a:gd name="f740" fmla="*/ 822489 f727 1"/>
                <a:gd name="f741" fmla="*/ 440703 f726 1"/>
                <a:gd name="f742" fmla="*/ 831916 f727 1"/>
                <a:gd name="f743" fmla="*/ 424206 f726 1"/>
                <a:gd name="f744" fmla="*/ 853126 f727 1"/>
                <a:gd name="f745" fmla="*/ 414779 f726 1"/>
                <a:gd name="f746" fmla="*/ 857840 f727 1"/>
                <a:gd name="f747" fmla="*/ 410066 f726 1"/>
                <a:gd name="f748" fmla="*/ 855483 f727 1"/>
                <a:gd name="f749" fmla="*/ 848413 f727 1"/>
                <a:gd name="f750" fmla="*/ 388855 f726 1"/>
                <a:gd name="f751" fmla="*/ 841343 f727 1"/>
                <a:gd name="f752" fmla="*/ 372358 f726 1"/>
                <a:gd name="f753" fmla="*/ 850769 f727 1"/>
                <a:gd name="f754" fmla="*/ 355862 f726 1"/>
                <a:gd name="f755" fmla="*/ 869623 f727 1"/>
                <a:gd name="f756" fmla="*/ 348791 f726 1"/>
                <a:gd name="f757" fmla="*/ 881407 f727 1"/>
                <a:gd name="f758" fmla="*/ 344078 f726 1"/>
                <a:gd name="f759" fmla="*/ 886120 f727 1"/>
                <a:gd name="f760" fmla="*/ 268664 f726 1"/>
                <a:gd name="f761" fmla="*/ 876693 f727 1"/>
                <a:gd name="f762" fmla="*/ 263950 f726 1"/>
                <a:gd name="f763" fmla="*/ 266307 f726 1"/>
                <a:gd name="f764" fmla="*/ 838986 f727 1"/>
                <a:gd name="f765" fmla="*/ 275734 f726 1"/>
                <a:gd name="f766" fmla="*/ 824846 f727 1"/>
                <a:gd name="f767" fmla="*/ 287517 f726 1"/>
                <a:gd name="f768" fmla="*/ 817776 f727 1"/>
                <a:gd name="f769" fmla="*/ 299301 f726 1"/>
                <a:gd name="f770" fmla="*/ 813062 f727 1"/>
                <a:gd name="f771" fmla="*/ 306371 f726 1"/>
                <a:gd name="f772" fmla="*/ 808349 f727 1"/>
                <a:gd name="f773" fmla="*/ 318154 f726 1"/>
                <a:gd name="f774" fmla="*/ 801279 f727 1"/>
                <a:gd name="f775" fmla="*/ 320511 f726 1"/>
                <a:gd name="f776" fmla="*/ 718794 f727 1"/>
                <a:gd name="f777" fmla="*/ 311084 f726 1"/>
                <a:gd name="f778" fmla="*/ 704654 f727 1"/>
                <a:gd name="f779" fmla="*/ 304014 f726 1"/>
                <a:gd name="f780" fmla="*/ 685800 f727 1"/>
                <a:gd name="f781" fmla="*/ 296944 f726 1"/>
                <a:gd name="f782" fmla="*/ 678730 f727 1"/>
                <a:gd name="f783" fmla="*/ 292231 f726 1"/>
                <a:gd name="f784" fmla="*/ 676374 f727 1"/>
                <a:gd name="f785" fmla="*/ 285161 f726 1"/>
                <a:gd name="f786" fmla="*/ 256880 f726 1"/>
                <a:gd name="f787" fmla="*/ 688157 f727 1"/>
                <a:gd name="f788" fmla="*/ 233313 f726 1"/>
                <a:gd name="f789" fmla="*/ 690514 f727 1"/>
                <a:gd name="f790" fmla="*/ 226243 f726 1"/>
                <a:gd name="f791" fmla="*/ 141402 f726 1"/>
                <a:gd name="f792" fmla="*/ 681087 f727 1"/>
                <a:gd name="f793" fmla="*/ 122548 f726 1"/>
                <a:gd name="f794" fmla="*/ 110765 f726 1"/>
                <a:gd name="f795" fmla="*/ 638666 f727 1"/>
                <a:gd name="f796" fmla="*/ 7070 f726 1"/>
                <a:gd name="f797" fmla="*/ 633953 f727 1"/>
                <a:gd name="f798" fmla="*/ 0 f726 1"/>
                <a:gd name="f799" fmla="*/ 551468 f727 1"/>
                <a:gd name="f800" fmla="*/ 2356 f726 1"/>
                <a:gd name="f801" fmla="*/ 544398 f727 1"/>
                <a:gd name="f802" fmla="*/ 530258 f727 1"/>
                <a:gd name="f803" fmla="*/ 11783 f726 1"/>
                <a:gd name="f804" fmla="*/ 501978 f727 1"/>
                <a:gd name="f805" fmla="*/ 28280 f726 1"/>
                <a:gd name="f806" fmla="*/ 490194 f727 1"/>
                <a:gd name="f807" fmla="*/ 35350 f726 1"/>
                <a:gd name="f808" fmla="*/ 476054 f727 1"/>
                <a:gd name="f809" fmla="*/ 49490 f726 1"/>
                <a:gd name="f810" fmla="*/ 468984 f727 1"/>
                <a:gd name="f811" fmla="*/ 51847 f726 1"/>
                <a:gd name="f812" fmla="*/ 443060 f727 1"/>
                <a:gd name="f813" fmla="*/ 63631 f726 1"/>
                <a:gd name="f814" fmla="*/ 421850 f727 1"/>
                <a:gd name="f815" fmla="*/ 65987 f726 1"/>
                <a:gd name="f816" fmla="*/ 405353 f727 1"/>
                <a:gd name="f817" fmla="*/ 37707 f726 1"/>
                <a:gd name="f818" fmla="*/ 407710 f727 1"/>
                <a:gd name="f819" fmla="*/ 412423 f727 1"/>
                <a:gd name="f820" fmla="*/ 14140 f726 1"/>
                <a:gd name="f821" fmla="*/ 299301 f727 1"/>
                <a:gd name="f822" fmla="*/ 18853 f726 1"/>
                <a:gd name="f823" fmla="*/ 282804 f727 1"/>
                <a:gd name="f824" fmla="*/ 21210 f726 1"/>
                <a:gd name="f825" fmla="*/ 230957 f727 1"/>
                <a:gd name="f826" fmla="*/ 25923 f726 1"/>
                <a:gd name="f827" fmla="*/ 249811 f727 1"/>
                <a:gd name="f828" fmla="*/ 285161 f727 1"/>
                <a:gd name="f829" fmla="*/ 40064 f726 1"/>
                <a:gd name="f830" fmla="*/ 273378 f727 1"/>
                <a:gd name="f831" fmla="*/ 82484 f726 1"/>
                <a:gd name="f832" fmla="*/ 235670 f727 1"/>
                <a:gd name="f833" fmla="*/ 106051 f726 1"/>
                <a:gd name="f834" fmla="*/ 228600 f727 1"/>
                <a:gd name="f835" fmla="*/ 113121 f726 1"/>
                <a:gd name="f836" fmla="*/ 202677 f727 1"/>
                <a:gd name="f837" fmla="*/ 186180 f727 1"/>
                <a:gd name="f838" fmla="*/ 120191 f726 1"/>
                <a:gd name="f839" fmla="*/ 174396 f727 1"/>
                <a:gd name="f840" fmla="*/ 157899 f727 1"/>
                <a:gd name="f841" fmla="*/ 108408 f726 1"/>
                <a:gd name="f842" fmla="*/ 146116 f727 1"/>
                <a:gd name="f843" fmla="*/ 98981 f726 1"/>
                <a:gd name="f844" fmla="*/ 141402 f727 1"/>
                <a:gd name="f845" fmla="*/ 89554 f726 1"/>
                <a:gd name="f846" fmla="*/ 139046 f727 1"/>
                <a:gd name="f847" fmla="*/ 75414 f726 1"/>
                <a:gd name="f848" fmla="*/ 103695 f727 1"/>
                <a:gd name="f849" fmla="*/ 108409 f727 1"/>
                <a:gd name="f850" fmla="*/ 113122 f727 1"/>
                <a:gd name="f851" fmla="*/ 96624 f726 1"/>
                <a:gd name="f852" fmla="*/ 89555 f727 1"/>
                <a:gd name="f853" fmla="*/ 84842 f727 1"/>
                <a:gd name="f854" fmla="*/ 124905 f726 1"/>
                <a:gd name="f855" fmla="*/ 82485 f727 1"/>
                <a:gd name="f856" fmla="*/ 153185 f726 1"/>
                <a:gd name="f857" fmla="*/ 47134 f727 1"/>
                <a:gd name="f858" fmla="*/ 146115 f726 1"/>
                <a:gd name="f859" fmla="*/ 30637 f727 1"/>
                <a:gd name="f860" fmla="*/ 150829 f726 1"/>
                <a:gd name="f861" fmla="*/ 44778 f727 1"/>
                <a:gd name="f862" fmla="*/ 157899 f726 1"/>
                <a:gd name="f863" fmla="*/ 190893 f726 1"/>
                <a:gd name="f864" fmla="*/ 35351 f727 1"/>
                <a:gd name="f865" fmla="*/ 183822 f726 1"/>
                <a:gd name="f866" fmla="*/ 42421 f727 1"/>
                <a:gd name="f867" fmla="*/ 212103 f726 1"/>
                <a:gd name="f868" fmla="*/ 40064 f727 1"/>
                <a:gd name="f869" fmla="*/ 254523 f726 1"/>
                <a:gd name="f870" fmla="*/ 259237 f726 1"/>
                <a:gd name="f871" fmla="*/ 4714 f727 1"/>
                <a:gd name="f872" fmla="*/ 2357 f727 1"/>
                <a:gd name="f873" fmla="*/ 278090 f726 1"/>
                <a:gd name="f874" fmla="*/ 0 f727 1"/>
                <a:gd name="f875" fmla="*/ 294587 f726 1"/>
                <a:gd name="f876" fmla="*/ 51848 f727 1"/>
                <a:gd name="f877" fmla="*/ 58918 f727 1"/>
                <a:gd name="f878" fmla="*/ 308728 f726 1"/>
                <a:gd name="f879" fmla="*/ 65988 f727 1"/>
                <a:gd name="f880" fmla="*/ 315798 f726 1"/>
                <a:gd name="f881" fmla="*/ 329938 f726 1"/>
                <a:gd name="f882" fmla="*/ 362932 f726 1"/>
                <a:gd name="f883" fmla="*/ 96625 f727 1"/>
                <a:gd name="f884" fmla="*/ 370002 f726 1"/>
                <a:gd name="f885" fmla="*/ 377072 f726 1"/>
                <a:gd name="f886" fmla="*/ 98982 f727 1"/>
                <a:gd name="f887" fmla="*/ 405352 f726 1"/>
                <a:gd name="f888" fmla="*/ 91912 f727 1"/>
                <a:gd name="f889" fmla="*/ 412422 f726 1"/>
                <a:gd name="f890" fmla="*/ 136689 f727 1"/>
                <a:gd name="f891" fmla="*/ 407709 f726 1"/>
                <a:gd name="f892" fmla="*/ 164969 f727 1"/>
                <a:gd name="f893" fmla="*/ 195607 f727 1"/>
                <a:gd name="f894" fmla="*/ 419493 f726 1"/>
                <a:gd name="f895" fmla="*/ 256881 f727 1"/>
                <a:gd name="f896" fmla="*/ 254524 f727 1"/>
                <a:gd name="f897" fmla="*/ 466627 f726 1"/>
                <a:gd name="f898" fmla="*/ 238027 f727 1"/>
                <a:gd name="f899" fmla="*/ 464270 f726 1"/>
                <a:gd name="f900" fmla="*/ 242741 f727 1"/>
                <a:gd name="f901" fmla="*/ 459556 f726 1"/>
                <a:gd name="f902" fmla="*/ 457200 f726 1"/>
                <a:gd name="f903" fmla="*/ 259237 f727 1"/>
                <a:gd name="f904" fmla="*/ 271021 f727 1"/>
                <a:gd name="f905" fmla="*/ 476053 f726 1"/>
                <a:gd name="f906" fmla="*/ 275734 f727 1"/>
                <a:gd name="f907" fmla="*/ 483123 f726 1"/>
                <a:gd name="f908" fmla="*/ 494907 f726 1"/>
                <a:gd name="f909" fmla="*/ 325225 f727 1"/>
                <a:gd name="f910" fmla="*/ 490194 f726 1"/>
                <a:gd name="f911" fmla="*/ 329939 f727 1"/>
                <a:gd name="f912" fmla="*/ 485480 f726 1"/>
                <a:gd name="f913" fmla="*/ 337009 f727 1"/>
                <a:gd name="f914" fmla="*/ 480767 f726 1"/>
                <a:gd name="f915" fmla="*/ 341722 f727 1"/>
                <a:gd name="f916" fmla="*/ 351149 f727 1"/>
                <a:gd name="f917" fmla="*/ 468983 f726 1"/>
                <a:gd name="f918" fmla="*/ 353506 f727 1"/>
                <a:gd name="f919" fmla="*/ 365289 f727 1"/>
                <a:gd name="f920" fmla="*/ 370002 f727 1"/>
                <a:gd name="f921" fmla="*/ 377073 f727 1"/>
                <a:gd name="f922" fmla="*/ 440703 f727 1"/>
                <a:gd name="f923" fmla="*/ 445417 f727 1"/>
                <a:gd name="f924" fmla="*/ 431276 f726 1"/>
                <a:gd name="f925" fmla="*/ 461914 f727 1"/>
                <a:gd name="f926" fmla="*/ 454843 f726 1"/>
                <a:gd name="f927" fmla="*/ 461913 f726 1"/>
                <a:gd name="f928" fmla="*/ 520831 f727 1"/>
                <a:gd name="f929" fmla="*/ 473697 f726 1"/>
                <a:gd name="f930" fmla="*/ 527901 f727 1"/>
                <a:gd name="f931" fmla="*/ 565609 f727 1"/>
                <a:gd name="f932" fmla="*/ 567965 f727 1"/>
                <a:gd name="f933" fmla="*/ 572679 f727 1"/>
                <a:gd name="f934" fmla="*/ 575035 f727 1"/>
                <a:gd name="f935" fmla="*/ 636310 f727 1"/>
                <a:gd name="f936" fmla="*/ 395926 f726 1"/>
                <a:gd name="f937" fmla="*/ 697584 f727 1"/>
                <a:gd name="f938" fmla="*/ 386499 f726 1"/>
                <a:gd name="f939" fmla="*/ 707011 f727 1"/>
                <a:gd name="f940" fmla="*/ 768285 f727 1"/>
                <a:gd name="f941" fmla="*/ 374715 f726 1"/>
                <a:gd name="f942" fmla="*/ 756501 f727 1"/>
                <a:gd name="f943" fmla="*/ 379429 f726 1"/>
                <a:gd name="f944" fmla="*/ 725864 f727 1"/>
                <a:gd name="f945" fmla="*/ 402996 f726 1"/>
                <a:gd name="f946" fmla="*/ f728 1 f2"/>
                <a:gd name="f947" fmla="*/ f731 1 895398"/>
                <a:gd name="f948" fmla="*/ f732 1 494907"/>
                <a:gd name="f949" fmla="*/ f733 1 895398"/>
                <a:gd name="f950" fmla="*/ f734 1 494907"/>
                <a:gd name="f951" fmla="*/ f735 1 494907"/>
                <a:gd name="f952" fmla="*/ f736 1 895398"/>
                <a:gd name="f953" fmla="*/ f737 1 494907"/>
                <a:gd name="f954" fmla="*/ f738 1 895398"/>
                <a:gd name="f955" fmla="*/ f739 1 494907"/>
                <a:gd name="f956" fmla="*/ f740 1 895398"/>
                <a:gd name="f957" fmla="*/ f741 1 494907"/>
                <a:gd name="f958" fmla="*/ f742 1 895398"/>
                <a:gd name="f959" fmla="*/ f743 1 494907"/>
                <a:gd name="f960" fmla="*/ f744 1 895398"/>
                <a:gd name="f961" fmla="*/ f745 1 494907"/>
                <a:gd name="f962" fmla="*/ f746 1 895398"/>
                <a:gd name="f963" fmla="*/ f747 1 494907"/>
                <a:gd name="f964" fmla="*/ f748 1 895398"/>
                <a:gd name="f965" fmla="*/ f749 1 895398"/>
                <a:gd name="f966" fmla="*/ f750 1 494907"/>
                <a:gd name="f967" fmla="*/ f751 1 895398"/>
                <a:gd name="f968" fmla="*/ f752 1 494907"/>
                <a:gd name="f969" fmla="*/ f753 1 895398"/>
                <a:gd name="f970" fmla="*/ f754 1 494907"/>
                <a:gd name="f971" fmla="*/ f755 1 895398"/>
                <a:gd name="f972" fmla="*/ f756 1 494907"/>
                <a:gd name="f973" fmla="*/ f757 1 895398"/>
                <a:gd name="f974" fmla="*/ f758 1 494907"/>
                <a:gd name="f975" fmla="*/ f759 1 895398"/>
                <a:gd name="f976" fmla="*/ f760 1 494907"/>
                <a:gd name="f977" fmla="*/ f761 1 895398"/>
                <a:gd name="f978" fmla="*/ f762 1 494907"/>
                <a:gd name="f979" fmla="*/ f763 1 494907"/>
                <a:gd name="f980" fmla="*/ f764 1 895398"/>
                <a:gd name="f981" fmla="*/ f765 1 494907"/>
                <a:gd name="f982" fmla="*/ f766 1 895398"/>
                <a:gd name="f983" fmla="*/ f767 1 494907"/>
                <a:gd name="f984" fmla="*/ f768 1 895398"/>
                <a:gd name="f985" fmla="*/ f769 1 494907"/>
                <a:gd name="f986" fmla="*/ f770 1 895398"/>
                <a:gd name="f987" fmla="*/ f771 1 494907"/>
                <a:gd name="f988" fmla="*/ f772 1 895398"/>
                <a:gd name="f989" fmla="*/ f773 1 494907"/>
                <a:gd name="f990" fmla="*/ f774 1 895398"/>
                <a:gd name="f991" fmla="*/ f775 1 494907"/>
                <a:gd name="f992" fmla="*/ f776 1 895398"/>
                <a:gd name="f993" fmla="*/ f777 1 494907"/>
                <a:gd name="f994" fmla="*/ f778 1 895398"/>
                <a:gd name="f995" fmla="*/ f779 1 494907"/>
                <a:gd name="f996" fmla="*/ f780 1 895398"/>
                <a:gd name="f997" fmla="*/ f781 1 494907"/>
                <a:gd name="f998" fmla="*/ f782 1 895398"/>
                <a:gd name="f999" fmla="*/ f783 1 494907"/>
                <a:gd name="f1000" fmla="*/ f784 1 895398"/>
                <a:gd name="f1001" fmla="*/ f785 1 494907"/>
                <a:gd name="f1002" fmla="*/ f786 1 494907"/>
                <a:gd name="f1003" fmla="*/ f787 1 895398"/>
                <a:gd name="f1004" fmla="*/ f788 1 494907"/>
                <a:gd name="f1005" fmla="*/ f789 1 895398"/>
                <a:gd name="f1006" fmla="*/ f790 1 494907"/>
                <a:gd name="f1007" fmla="*/ f791 1 494907"/>
                <a:gd name="f1008" fmla="*/ f792 1 895398"/>
                <a:gd name="f1009" fmla="*/ f793 1 494907"/>
                <a:gd name="f1010" fmla="*/ f794 1 494907"/>
                <a:gd name="f1011" fmla="*/ f795 1 895398"/>
                <a:gd name="f1012" fmla="*/ f796 1 494907"/>
                <a:gd name="f1013" fmla="*/ f797 1 895398"/>
                <a:gd name="f1014" fmla="*/ f798 1 494907"/>
                <a:gd name="f1015" fmla="*/ f799 1 895398"/>
                <a:gd name="f1016" fmla="*/ f800 1 494907"/>
                <a:gd name="f1017" fmla="*/ f801 1 895398"/>
                <a:gd name="f1018" fmla="*/ f802 1 895398"/>
                <a:gd name="f1019" fmla="*/ f803 1 494907"/>
                <a:gd name="f1020" fmla="*/ f804 1 895398"/>
                <a:gd name="f1021" fmla="*/ f805 1 494907"/>
                <a:gd name="f1022" fmla="*/ f806 1 895398"/>
                <a:gd name="f1023" fmla="*/ f807 1 494907"/>
                <a:gd name="f1024" fmla="*/ f808 1 895398"/>
                <a:gd name="f1025" fmla="*/ f809 1 494907"/>
                <a:gd name="f1026" fmla="*/ f810 1 895398"/>
                <a:gd name="f1027" fmla="*/ f811 1 494907"/>
                <a:gd name="f1028" fmla="*/ f812 1 895398"/>
                <a:gd name="f1029" fmla="*/ f813 1 494907"/>
                <a:gd name="f1030" fmla="*/ f814 1 895398"/>
                <a:gd name="f1031" fmla="*/ f815 1 494907"/>
                <a:gd name="f1032" fmla="*/ f816 1 895398"/>
                <a:gd name="f1033" fmla="*/ f817 1 494907"/>
                <a:gd name="f1034" fmla="*/ f818 1 895398"/>
                <a:gd name="f1035" fmla="*/ f819 1 895398"/>
                <a:gd name="f1036" fmla="*/ f820 1 494907"/>
                <a:gd name="f1037" fmla="*/ f821 1 895398"/>
                <a:gd name="f1038" fmla="*/ f822 1 494907"/>
                <a:gd name="f1039" fmla="*/ f823 1 895398"/>
                <a:gd name="f1040" fmla="*/ f824 1 494907"/>
                <a:gd name="f1041" fmla="*/ f825 1 895398"/>
                <a:gd name="f1042" fmla="*/ f826 1 494907"/>
                <a:gd name="f1043" fmla="*/ f827 1 895398"/>
                <a:gd name="f1044" fmla="*/ f828 1 895398"/>
                <a:gd name="f1045" fmla="*/ f829 1 494907"/>
                <a:gd name="f1046" fmla="*/ f830 1 895398"/>
                <a:gd name="f1047" fmla="*/ f831 1 494907"/>
                <a:gd name="f1048" fmla="*/ f832 1 895398"/>
                <a:gd name="f1049" fmla="*/ f833 1 494907"/>
                <a:gd name="f1050" fmla="*/ f834 1 895398"/>
                <a:gd name="f1051" fmla="*/ f835 1 494907"/>
                <a:gd name="f1052" fmla="*/ f836 1 895398"/>
                <a:gd name="f1053" fmla="*/ f837 1 895398"/>
                <a:gd name="f1054" fmla="*/ f838 1 494907"/>
                <a:gd name="f1055" fmla="*/ f839 1 895398"/>
                <a:gd name="f1056" fmla="*/ f840 1 895398"/>
                <a:gd name="f1057" fmla="*/ f841 1 494907"/>
                <a:gd name="f1058" fmla="*/ f842 1 895398"/>
                <a:gd name="f1059" fmla="*/ f843 1 494907"/>
                <a:gd name="f1060" fmla="*/ f844 1 895398"/>
                <a:gd name="f1061" fmla="*/ f845 1 494907"/>
                <a:gd name="f1062" fmla="*/ f846 1 895398"/>
                <a:gd name="f1063" fmla="*/ f847 1 494907"/>
                <a:gd name="f1064" fmla="*/ f848 1 895398"/>
                <a:gd name="f1065" fmla="*/ f849 1 895398"/>
                <a:gd name="f1066" fmla="*/ f850 1 895398"/>
                <a:gd name="f1067" fmla="*/ f851 1 494907"/>
                <a:gd name="f1068" fmla="*/ f852 1 895398"/>
                <a:gd name="f1069" fmla="*/ f853 1 895398"/>
                <a:gd name="f1070" fmla="*/ f854 1 494907"/>
                <a:gd name="f1071" fmla="*/ f855 1 895398"/>
                <a:gd name="f1072" fmla="*/ f856 1 494907"/>
                <a:gd name="f1073" fmla="*/ f857 1 895398"/>
                <a:gd name="f1074" fmla="*/ f858 1 494907"/>
                <a:gd name="f1075" fmla="*/ f859 1 895398"/>
                <a:gd name="f1076" fmla="*/ f860 1 494907"/>
                <a:gd name="f1077" fmla="*/ f861 1 895398"/>
                <a:gd name="f1078" fmla="*/ f862 1 494907"/>
                <a:gd name="f1079" fmla="*/ f863 1 494907"/>
                <a:gd name="f1080" fmla="*/ f864 1 895398"/>
                <a:gd name="f1081" fmla="*/ f865 1 494907"/>
                <a:gd name="f1082" fmla="*/ f866 1 895398"/>
                <a:gd name="f1083" fmla="*/ f867 1 494907"/>
                <a:gd name="f1084" fmla="*/ f868 1 895398"/>
                <a:gd name="f1085" fmla="*/ f869 1 494907"/>
                <a:gd name="f1086" fmla="*/ f870 1 494907"/>
                <a:gd name="f1087" fmla="*/ f871 1 895398"/>
                <a:gd name="f1088" fmla="*/ f872 1 895398"/>
                <a:gd name="f1089" fmla="*/ f873 1 494907"/>
                <a:gd name="f1090" fmla="*/ f874 1 895398"/>
                <a:gd name="f1091" fmla="*/ f875 1 494907"/>
                <a:gd name="f1092" fmla="*/ f876 1 895398"/>
                <a:gd name="f1093" fmla="*/ f877 1 895398"/>
                <a:gd name="f1094" fmla="*/ f878 1 494907"/>
                <a:gd name="f1095" fmla="*/ f879 1 895398"/>
                <a:gd name="f1096" fmla="*/ f880 1 494907"/>
                <a:gd name="f1097" fmla="*/ f881 1 494907"/>
                <a:gd name="f1098" fmla="*/ f882 1 494907"/>
                <a:gd name="f1099" fmla="*/ f883 1 895398"/>
                <a:gd name="f1100" fmla="*/ f884 1 494907"/>
                <a:gd name="f1101" fmla="*/ f885 1 494907"/>
                <a:gd name="f1102" fmla="*/ f886 1 895398"/>
                <a:gd name="f1103" fmla="*/ f887 1 494907"/>
                <a:gd name="f1104" fmla="*/ f888 1 895398"/>
                <a:gd name="f1105" fmla="*/ f889 1 494907"/>
                <a:gd name="f1106" fmla="*/ f890 1 895398"/>
                <a:gd name="f1107" fmla="*/ f891 1 494907"/>
                <a:gd name="f1108" fmla="*/ f892 1 895398"/>
                <a:gd name="f1109" fmla="*/ f893 1 895398"/>
                <a:gd name="f1110" fmla="*/ f894 1 494907"/>
                <a:gd name="f1111" fmla="*/ f895 1 895398"/>
                <a:gd name="f1112" fmla="*/ f896 1 895398"/>
                <a:gd name="f1113" fmla="*/ f897 1 494907"/>
                <a:gd name="f1114" fmla="*/ f898 1 895398"/>
                <a:gd name="f1115" fmla="*/ f899 1 494907"/>
                <a:gd name="f1116" fmla="*/ f900 1 895398"/>
                <a:gd name="f1117" fmla="*/ f901 1 494907"/>
                <a:gd name="f1118" fmla="*/ f902 1 494907"/>
                <a:gd name="f1119" fmla="*/ f903 1 895398"/>
                <a:gd name="f1120" fmla="*/ f904 1 895398"/>
                <a:gd name="f1121" fmla="*/ f905 1 494907"/>
                <a:gd name="f1122" fmla="*/ f906 1 895398"/>
                <a:gd name="f1123" fmla="*/ f907 1 494907"/>
                <a:gd name="f1124" fmla="*/ f908 1 494907"/>
                <a:gd name="f1125" fmla="*/ f909 1 895398"/>
                <a:gd name="f1126" fmla="*/ f910 1 494907"/>
                <a:gd name="f1127" fmla="*/ f911 1 895398"/>
                <a:gd name="f1128" fmla="*/ f912 1 494907"/>
                <a:gd name="f1129" fmla="*/ f913 1 895398"/>
                <a:gd name="f1130" fmla="*/ f914 1 494907"/>
                <a:gd name="f1131" fmla="*/ f915 1 895398"/>
                <a:gd name="f1132" fmla="*/ f916 1 895398"/>
                <a:gd name="f1133" fmla="*/ f917 1 494907"/>
                <a:gd name="f1134" fmla="*/ f918 1 895398"/>
                <a:gd name="f1135" fmla="*/ f919 1 895398"/>
                <a:gd name="f1136" fmla="*/ f920 1 895398"/>
                <a:gd name="f1137" fmla="*/ f921 1 895398"/>
                <a:gd name="f1138" fmla="*/ f922 1 895398"/>
                <a:gd name="f1139" fmla="*/ f923 1 895398"/>
                <a:gd name="f1140" fmla="*/ f924 1 494907"/>
                <a:gd name="f1141" fmla="*/ f925 1 895398"/>
                <a:gd name="f1142" fmla="*/ f926 1 494907"/>
                <a:gd name="f1143" fmla="*/ f927 1 494907"/>
                <a:gd name="f1144" fmla="*/ f928 1 895398"/>
                <a:gd name="f1145" fmla="*/ f929 1 494907"/>
                <a:gd name="f1146" fmla="*/ f930 1 895398"/>
                <a:gd name="f1147" fmla="*/ f931 1 895398"/>
                <a:gd name="f1148" fmla="*/ f932 1 895398"/>
                <a:gd name="f1149" fmla="*/ f933 1 895398"/>
                <a:gd name="f1150" fmla="*/ f934 1 895398"/>
                <a:gd name="f1151" fmla="*/ f935 1 895398"/>
                <a:gd name="f1152" fmla="*/ f936 1 494907"/>
                <a:gd name="f1153" fmla="*/ f937 1 895398"/>
                <a:gd name="f1154" fmla="*/ f938 1 494907"/>
                <a:gd name="f1155" fmla="*/ f939 1 895398"/>
                <a:gd name="f1156" fmla="*/ f940 1 895398"/>
                <a:gd name="f1157" fmla="*/ f941 1 494907"/>
                <a:gd name="f1158" fmla="*/ f942 1 895398"/>
                <a:gd name="f1159" fmla="*/ f943 1 494907"/>
                <a:gd name="f1160" fmla="*/ f944 1 895398"/>
                <a:gd name="f1161" fmla="*/ f945 1 494907"/>
                <a:gd name="f1162" fmla="*/ f5 1 f729"/>
                <a:gd name="f1163" fmla="*/ f6 1 f729"/>
                <a:gd name="f1164" fmla="*/ f5 1 f730"/>
                <a:gd name="f1165" fmla="*/ f7 1 f730"/>
                <a:gd name="f1166" fmla="+- f946 0 f1"/>
                <a:gd name="f1167" fmla="*/ f947 1 f729"/>
                <a:gd name="f1168" fmla="*/ f948 1 f730"/>
                <a:gd name="f1169" fmla="*/ f949 1 f729"/>
                <a:gd name="f1170" fmla="*/ f950 1 f730"/>
                <a:gd name="f1171" fmla="*/ f951 1 f730"/>
                <a:gd name="f1172" fmla="*/ f952 1 f729"/>
                <a:gd name="f1173" fmla="*/ f953 1 f730"/>
                <a:gd name="f1174" fmla="*/ f954 1 f729"/>
                <a:gd name="f1175" fmla="*/ f955 1 f730"/>
                <a:gd name="f1176" fmla="*/ f956 1 f729"/>
                <a:gd name="f1177" fmla="*/ f957 1 f730"/>
                <a:gd name="f1178" fmla="*/ f958 1 f729"/>
                <a:gd name="f1179" fmla="*/ f959 1 f730"/>
                <a:gd name="f1180" fmla="*/ f960 1 f729"/>
                <a:gd name="f1181" fmla="*/ f961 1 f730"/>
                <a:gd name="f1182" fmla="*/ f962 1 f729"/>
                <a:gd name="f1183" fmla="*/ f963 1 f730"/>
                <a:gd name="f1184" fmla="*/ f964 1 f729"/>
                <a:gd name="f1185" fmla="*/ f965 1 f729"/>
                <a:gd name="f1186" fmla="*/ f966 1 f730"/>
                <a:gd name="f1187" fmla="*/ f967 1 f729"/>
                <a:gd name="f1188" fmla="*/ f968 1 f730"/>
                <a:gd name="f1189" fmla="*/ f969 1 f729"/>
                <a:gd name="f1190" fmla="*/ f970 1 f730"/>
                <a:gd name="f1191" fmla="*/ f971 1 f729"/>
                <a:gd name="f1192" fmla="*/ f972 1 f730"/>
                <a:gd name="f1193" fmla="*/ f973 1 f729"/>
                <a:gd name="f1194" fmla="*/ f974 1 f730"/>
                <a:gd name="f1195" fmla="*/ f975 1 f729"/>
                <a:gd name="f1196" fmla="*/ f976 1 f730"/>
                <a:gd name="f1197" fmla="*/ f977 1 f729"/>
                <a:gd name="f1198" fmla="*/ f978 1 f730"/>
                <a:gd name="f1199" fmla="*/ f979 1 f730"/>
                <a:gd name="f1200" fmla="*/ f980 1 f729"/>
                <a:gd name="f1201" fmla="*/ f981 1 f730"/>
                <a:gd name="f1202" fmla="*/ f982 1 f729"/>
                <a:gd name="f1203" fmla="*/ f983 1 f730"/>
                <a:gd name="f1204" fmla="*/ f984 1 f729"/>
                <a:gd name="f1205" fmla="*/ f985 1 f730"/>
                <a:gd name="f1206" fmla="*/ f986 1 f729"/>
                <a:gd name="f1207" fmla="*/ f987 1 f730"/>
                <a:gd name="f1208" fmla="*/ f988 1 f729"/>
                <a:gd name="f1209" fmla="*/ f989 1 f730"/>
                <a:gd name="f1210" fmla="*/ f990 1 f729"/>
                <a:gd name="f1211" fmla="*/ f991 1 f730"/>
                <a:gd name="f1212" fmla="*/ f992 1 f729"/>
                <a:gd name="f1213" fmla="*/ f993 1 f730"/>
                <a:gd name="f1214" fmla="*/ f994 1 f729"/>
                <a:gd name="f1215" fmla="*/ f995 1 f730"/>
                <a:gd name="f1216" fmla="*/ f996 1 f729"/>
                <a:gd name="f1217" fmla="*/ f997 1 f730"/>
                <a:gd name="f1218" fmla="*/ f998 1 f729"/>
                <a:gd name="f1219" fmla="*/ f999 1 f730"/>
                <a:gd name="f1220" fmla="*/ f1000 1 f729"/>
                <a:gd name="f1221" fmla="*/ f1001 1 f730"/>
                <a:gd name="f1222" fmla="*/ f1002 1 f730"/>
                <a:gd name="f1223" fmla="*/ f1003 1 f729"/>
                <a:gd name="f1224" fmla="*/ f1004 1 f730"/>
                <a:gd name="f1225" fmla="*/ f1005 1 f729"/>
                <a:gd name="f1226" fmla="*/ f1006 1 f730"/>
                <a:gd name="f1227" fmla="*/ f1007 1 f730"/>
                <a:gd name="f1228" fmla="*/ f1008 1 f729"/>
                <a:gd name="f1229" fmla="*/ f1009 1 f730"/>
                <a:gd name="f1230" fmla="*/ f1010 1 f730"/>
                <a:gd name="f1231" fmla="*/ f1011 1 f729"/>
                <a:gd name="f1232" fmla="*/ f1012 1 f730"/>
                <a:gd name="f1233" fmla="*/ f1013 1 f729"/>
                <a:gd name="f1234" fmla="*/ f1014 1 f730"/>
                <a:gd name="f1235" fmla="*/ f1015 1 f729"/>
                <a:gd name="f1236" fmla="*/ f1016 1 f730"/>
                <a:gd name="f1237" fmla="*/ f1017 1 f729"/>
                <a:gd name="f1238" fmla="*/ f1018 1 f729"/>
                <a:gd name="f1239" fmla="*/ f1019 1 f730"/>
                <a:gd name="f1240" fmla="*/ f1020 1 f729"/>
                <a:gd name="f1241" fmla="*/ f1021 1 f730"/>
                <a:gd name="f1242" fmla="*/ f1022 1 f729"/>
                <a:gd name="f1243" fmla="*/ f1023 1 f730"/>
                <a:gd name="f1244" fmla="*/ f1024 1 f729"/>
                <a:gd name="f1245" fmla="*/ f1025 1 f730"/>
                <a:gd name="f1246" fmla="*/ f1026 1 f729"/>
                <a:gd name="f1247" fmla="*/ f1027 1 f730"/>
                <a:gd name="f1248" fmla="*/ f1028 1 f729"/>
                <a:gd name="f1249" fmla="*/ f1029 1 f730"/>
                <a:gd name="f1250" fmla="*/ f1030 1 f729"/>
                <a:gd name="f1251" fmla="*/ f1031 1 f730"/>
                <a:gd name="f1252" fmla="*/ f1032 1 f729"/>
                <a:gd name="f1253" fmla="*/ f1033 1 f730"/>
                <a:gd name="f1254" fmla="*/ f1034 1 f729"/>
                <a:gd name="f1255" fmla="*/ f1035 1 f729"/>
                <a:gd name="f1256" fmla="*/ f1036 1 f730"/>
                <a:gd name="f1257" fmla="*/ f1037 1 f729"/>
                <a:gd name="f1258" fmla="*/ f1038 1 f730"/>
                <a:gd name="f1259" fmla="*/ f1039 1 f729"/>
                <a:gd name="f1260" fmla="*/ f1040 1 f730"/>
                <a:gd name="f1261" fmla="*/ f1041 1 f729"/>
                <a:gd name="f1262" fmla="*/ f1042 1 f730"/>
                <a:gd name="f1263" fmla="*/ f1043 1 f729"/>
                <a:gd name="f1264" fmla="*/ f1044 1 f729"/>
                <a:gd name="f1265" fmla="*/ f1045 1 f730"/>
                <a:gd name="f1266" fmla="*/ f1046 1 f729"/>
                <a:gd name="f1267" fmla="*/ f1047 1 f730"/>
                <a:gd name="f1268" fmla="*/ f1048 1 f729"/>
                <a:gd name="f1269" fmla="*/ f1049 1 f730"/>
                <a:gd name="f1270" fmla="*/ f1050 1 f729"/>
                <a:gd name="f1271" fmla="*/ f1051 1 f730"/>
                <a:gd name="f1272" fmla="*/ f1052 1 f729"/>
                <a:gd name="f1273" fmla="*/ f1053 1 f729"/>
                <a:gd name="f1274" fmla="*/ f1054 1 f730"/>
                <a:gd name="f1275" fmla="*/ f1055 1 f729"/>
                <a:gd name="f1276" fmla="*/ f1056 1 f729"/>
                <a:gd name="f1277" fmla="*/ f1057 1 f730"/>
                <a:gd name="f1278" fmla="*/ f1058 1 f729"/>
                <a:gd name="f1279" fmla="*/ f1059 1 f730"/>
                <a:gd name="f1280" fmla="*/ f1060 1 f729"/>
                <a:gd name="f1281" fmla="*/ f1061 1 f730"/>
                <a:gd name="f1282" fmla="*/ f1062 1 f729"/>
                <a:gd name="f1283" fmla="*/ f1063 1 f730"/>
                <a:gd name="f1284" fmla="*/ f1064 1 f729"/>
                <a:gd name="f1285" fmla="*/ f1065 1 f729"/>
                <a:gd name="f1286" fmla="*/ f1066 1 f729"/>
                <a:gd name="f1287" fmla="*/ f1067 1 f730"/>
                <a:gd name="f1288" fmla="*/ f1068 1 f729"/>
                <a:gd name="f1289" fmla="*/ f1069 1 f729"/>
                <a:gd name="f1290" fmla="*/ f1070 1 f730"/>
                <a:gd name="f1291" fmla="*/ f1071 1 f729"/>
                <a:gd name="f1292" fmla="*/ f1072 1 f730"/>
                <a:gd name="f1293" fmla="*/ f1073 1 f729"/>
                <a:gd name="f1294" fmla="*/ f1074 1 f730"/>
                <a:gd name="f1295" fmla="*/ f1075 1 f729"/>
                <a:gd name="f1296" fmla="*/ f1076 1 f730"/>
                <a:gd name="f1297" fmla="*/ f1077 1 f729"/>
                <a:gd name="f1298" fmla="*/ f1078 1 f730"/>
                <a:gd name="f1299" fmla="*/ f1079 1 f730"/>
                <a:gd name="f1300" fmla="*/ f1080 1 f729"/>
                <a:gd name="f1301" fmla="*/ f1081 1 f730"/>
                <a:gd name="f1302" fmla="*/ f1082 1 f729"/>
                <a:gd name="f1303" fmla="*/ f1083 1 f730"/>
                <a:gd name="f1304" fmla="*/ f1084 1 f729"/>
                <a:gd name="f1305" fmla="*/ f1085 1 f730"/>
                <a:gd name="f1306" fmla="*/ f1086 1 f730"/>
                <a:gd name="f1307" fmla="*/ f1087 1 f729"/>
                <a:gd name="f1308" fmla="*/ f1088 1 f729"/>
                <a:gd name="f1309" fmla="*/ f1089 1 f730"/>
                <a:gd name="f1310" fmla="*/ f1090 1 f729"/>
                <a:gd name="f1311" fmla="*/ f1091 1 f730"/>
                <a:gd name="f1312" fmla="*/ f1092 1 f729"/>
                <a:gd name="f1313" fmla="*/ f1093 1 f729"/>
                <a:gd name="f1314" fmla="*/ f1094 1 f730"/>
                <a:gd name="f1315" fmla="*/ f1095 1 f729"/>
                <a:gd name="f1316" fmla="*/ f1096 1 f730"/>
                <a:gd name="f1317" fmla="*/ f1097 1 f730"/>
                <a:gd name="f1318" fmla="*/ f1098 1 f730"/>
                <a:gd name="f1319" fmla="*/ f1099 1 f729"/>
                <a:gd name="f1320" fmla="*/ f1100 1 f730"/>
                <a:gd name="f1321" fmla="*/ f1101 1 f730"/>
                <a:gd name="f1322" fmla="*/ f1102 1 f729"/>
                <a:gd name="f1323" fmla="*/ f1103 1 f730"/>
                <a:gd name="f1324" fmla="*/ f1104 1 f729"/>
                <a:gd name="f1325" fmla="*/ f1105 1 f730"/>
                <a:gd name="f1326" fmla="*/ f1106 1 f729"/>
                <a:gd name="f1327" fmla="*/ f1107 1 f730"/>
                <a:gd name="f1328" fmla="*/ f1108 1 f729"/>
                <a:gd name="f1329" fmla="*/ f1109 1 f729"/>
                <a:gd name="f1330" fmla="*/ f1110 1 f730"/>
                <a:gd name="f1331" fmla="*/ f1111 1 f729"/>
                <a:gd name="f1332" fmla="*/ f1112 1 f729"/>
                <a:gd name="f1333" fmla="*/ f1113 1 f730"/>
                <a:gd name="f1334" fmla="*/ f1114 1 f729"/>
                <a:gd name="f1335" fmla="*/ f1115 1 f730"/>
                <a:gd name="f1336" fmla="*/ f1116 1 f729"/>
                <a:gd name="f1337" fmla="*/ f1117 1 f730"/>
                <a:gd name="f1338" fmla="*/ f1118 1 f730"/>
                <a:gd name="f1339" fmla="*/ f1119 1 f729"/>
                <a:gd name="f1340" fmla="*/ f1120 1 f729"/>
                <a:gd name="f1341" fmla="*/ f1121 1 f730"/>
                <a:gd name="f1342" fmla="*/ f1122 1 f729"/>
                <a:gd name="f1343" fmla="*/ f1123 1 f730"/>
                <a:gd name="f1344" fmla="*/ f1124 1 f730"/>
                <a:gd name="f1345" fmla="*/ f1125 1 f729"/>
                <a:gd name="f1346" fmla="*/ f1126 1 f730"/>
                <a:gd name="f1347" fmla="*/ f1127 1 f729"/>
                <a:gd name="f1348" fmla="*/ f1128 1 f730"/>
                <a:gd name="f1349" fmla="*/ f1129 1 f729"/>
                <a:gd name="f1350" fmla="*/ f1130 1 f730"/>
                <a:gd name="f1351" fmla="*/ f1131 1 f729"/>
                <a:gd name="f1352" fmla="*/ f1132 1 f729"/>
                <a:gd name="f1353" fmla="*/ f1133 1 f730"/>
                <a:gd name="f1354" fmla="*/ f1134 1 f729"/>
                <a:gd name="f1355" fmla="*/ f1135 1 f729"/>
                <a:gd name="f1356" fmla="*/ f1136 1 f729"/>
                <a:gd name="f1357" fmla="*/ f1137 1 f729"/>
                <a:gd name="f1358" fmla="*/ f1138 1 f729"/>
                <a:gd name="f1359" fmla="*/ f1139 1 f729"/>
                <a:gd name="f1360" fmla="*/ f1140 1 f730"/>
                <a:gd name="f1361" fmla="*/ f1141 1 f729"/>
                <a:gd name="f1362" fmla="*/ f1142 1 f730"/>
                <a:gd name="f1363" fmla="*/ f1143 1 f730"/>
                <a:gd name="f1364" fmla="*/ f1144 1 f729"/>
                <a:gd name="f1365" fmla="*/ f1145 1 f730"/>
                <a:gd name="f1366" fmla="*/ f1146 1 f729"/>
                <a:gd name="f1367" fmla="*/ f1147 1 f729"/>
                <a:gd name="f1368" fmla="*/ f1148 1 f729"/>
                <a:gd name="f1369" fmla="*/ f1149 1 f729"/>
                <a:gd name="f1370" fmla="*/ f1150 1 f729"/>
                <a:gd name="f1371" fmla="*/ f1151 1 f729"/>
                <a:gd name="f1372" fmla="*/ f1152 1 f730"/>
                <a:gd name="f1373" fmla="*/ f1153 1 f729"/>
                <a:gd name="f1374" fmla="*/ f1154 1 f730"/>
                <a:gd name="f1375" fmla="*/ f1155 1 f729"/>
                <a:gd name="f1376" fmla="*/ f1156 1 f729"/>
                <a:gd name="f1377" fmla="*/ f1157 1 f730"/>
                <a:gd name="f1378" fmla="*/ f1158 1 f729"/>
                <a:gd name="f1379" fmla="*/ f1159 1 f730"/>
                <a:gd name="f1380" fmla="*/ f1160 1 f729"/>
                <a:gd name="f1381" fmla="*/ f1161 1 f730"/>
                <a:gd name="f1382" fmla="*/ f1162 f724 1"/>
                <a:gd name="f1383" fmla="*/ f1163 f724 1"/>
                <a:gd name="f1384" fmla="*/ f1165 f725 1"/>
                <a:gd name="f1385" fmla="*/ f1164 f725 1"/>
                <a:gd name="f1386" fmla="*/ f1167 f724 1"/>
                <a:gd name="f1387" fmla="*/ f1168 f725 1"/>
                <a:gd name="f1388" fmla="*/ f1169 f724 1"/>
                <a:gd name="f1389" fmla="*/ f1170 f725 1"/>
                <a:gd name="f1390" fmla="*/ f1171 f725 1"/>
                <a:gd name="f1391" fmla="*/ f1172 f724 1"/>
                <a:gd name="f1392" fmla="*/ f1173 f725 1"/>
                <a:gd name="f1393" fmla="*/ f1174 f724 1"/>
                <a:gd name="f1394" fmla="*/ f1175 f725 1"/>
                <a:gd name="f1395" fmla="*/ f1176 f724 1"/>
                <a:gd name="f1396" fmla="*/ f1177 f725 1"/>
                <a:gd name="f1397" fmla="*/ f1178 f724 1"/>
                <a:gd name="f1398" fmla="*/ f1179 f725 1"/>
                <a:gd name="f1399" fmla="*/ f1180 f724 1"/>
                <a:gd name="f1400" fmla="*/ f1181 f725 1"/>
                <a:gd name="f1401" fmla="*/ f1182 f724 1"/>
                <a:gd name="f1402" fmla="*/ f1183 f725 1"/>
                <a:gd name="f1403" fmla="*/ f1184 f724 1"/>
                <a:gd name="f1404" fmla="*/ f1185 f724 1"/>
                <a:gd name="f1405" fmla="*/ f1186 f725 1"/>
                <a:gd name="f1406" fmla="*/ f1187 f724 1"/>
                <a:gd name="f1407" fmla="*/ f1188 f725 1"/>
                <a:gd name="f1408" fmla="*/ f1189 f724 1"/>
                <a:gd name="f1409" fmla="*/ f1190 f725 1"/>
                <a:gd name="f1410" fmla="*/ f1191 f724 1"/>
                <a:gd name="f1411" fmla="*/ f1192 f725 1"/>
                <a:gd name="f1412" fmla="*/ f1193 f724 1"/>
                <a:gd name="f1413" fmla="*/ f1194 f725 1"/>
                <a:gd name="f1414" fmla="*/ f1195 f724 1"/>
                <a:gd name="f1415" fmla="*/ f1196 f725 1"/>
                <a:gd name="f1416" fmla="*/ f1197 f724 1"/>
                <a:gd name="f1417" fmla="*/ f1198 f725 1"/>
                <a:gd name="f1418" fmla="*/ f1199 f725 1"/>
                <a:gd name="f1419" fmla="*/ f1200 f724 1"/>
                <a:gd name="f1420" fmla="*/ f1201 f725 1"/>
                <a:gd name="f1421" fmla="*/ f1202 f724 1"/>
                <a:gd name="f1422" fmla="*/ f1203 f725 1"/>
                <a:gd name="f1423" fmla="*/ f1204 f724 1"/>
                <a:gd name="f1424" fmla="*/ f1205 f725 1"/>
                <a:gd name="f1425" fmla="*/ f1206 f724 1"/>
                <a:gd name="f1426" fmla="*/ f1207 f725 1"/>
                <a:gd name="f1427" fmla="*/ f1208 f724 1"/>
                <a:gd name="f1428" fmla="*/ f1209 f725 1"/>
                <a:gd name="f1429" fmla="*/ f1210 f724 1"/>
                <a:gd name="f1430" fmla="*/ f1211 f725 1"/>
                <a:gd name="f1431" fmla="*/ f1212 f724 1"/>
                <a:gd name="f1432" fmla="*/ f1213 f725 1"/>
                <a:gd name="f1433" fmla="*/ f1214 f724 1"/>
                <a:gd name="f1434" fmla="*/ f1215 f725 1"/>
                <a:gd name="f1435" fmla="*/ f1216 f724 1"/>
                <a:gd name="f1436" fmla="*/ f1217 f725 1"/>
                <a:gd name="f1437" fmla="*/ f1218 f724 1"/>
                <a:gd name="f1438" fmla="*/ f1219 f725 1"/>
                <a:gd name="f1439" fmla="*/ f1220 f724 1"/>
                <a:gd name="f1440" fmla="*/ f1221 f725 1"/>
                <a:gd name="f1441" fmla="*/ f1222 f725 1"/>
                <a:gd name="f1442" fmla="*/ f1223 f724 1"/>
                <a:gd name="f1443" fmla="*/ f1224 f725 1"/>
                <a:gd name="f1444" fmla="*/ f1225 f724 1"/>
                <a:gd name="f1445" fmla="*/ f1226 f725 1"/>
                <a:gd name="f1446" fmla="*/ f1227 f725 1"/>
                <a:gd name="f1447" fmla="*/ f1228 f724 1"/>
                <a:gd name="f1448" fmla="*/ f1229 f725 1"/>
                <a:gd name="f1449" fmla="*/ f1230 f725 1"/>
                <a:gd name="f1450" fmla="*/ f1231 f724 1"/>
                <a:gd name="f1451" fmla="*/ f1232 f725 1"/>
                <a:gd name="f1452" fmla="*/ f1233 f724 1"/>
                <a:gd name="f1453" fmla="*/ f1234 f725 1"/>
                <a:gd name="f1454" fmla="*/ f1235 f724 1"/>
                <a:gd name="f1455" fmla="*/ f1236 f725 1"/>
                <a:gd name="f1456" fmla="*/ f1237 f724 1"/>
                <a:gd name="f1457" fmla="*/ f1238 f724 1"/>
                <a:gd name="f1458" fmla="*/ f1239 f725 1"/>
                <a:gd name="f1459" fmla="*/ f1240 f724 1"/>
                <a:gd name="f1460" fmla="*/ f1241 f725 1"/>
                <a:gd name="f1461" fmla="*/ f1242 f724 1"/>
                <a:gd name="f1462" fmla="*/ f1243 f725 1"/>
                <a:gd name="f1463" fmla="*/ f1244 f724 1"/>
                <a:gd name="f1464" fmla="*/ f1245 f725 1"/>
                <a:gd name="f1465" fmla="*/ f1246 f724 1"/>
                <a:gd name="f1466" fmla="*/ f1247 f725 1"/>
                <a:gd name="f1467" fmla="*/ f1248 f724 1"/>
                <a:gd name="f1468" fmla="*/ f1249 f725 1"/>
                <a:gd name="f1469" fmla="*/ f1250 f724 1"/>
                <a:gd name="f1470" fmla="*/ f1251 f725 1"/>
                <a:gd name="f1471" fmla="*/ f1252 f724 1"/>
                <a:gd name="f1472" fmla="*/ f1253 f725 1"/>
                <a:gd name="f1473" fmla="*/ f1254 f724 1"/>
                <a:gd name="f1474" fmla="*/ f1255 f724 1"/>
                <a:gd name="f1475" fmla="*/ f1256 f725 1"/>
                <a:gd name="f1476" fmla="*/ f1257 f724 1"/>
                <a:gd name="f1477" fmla="*/ f1258 f725 1"/>
                <a:gd name="f1478" fmla="*/ f1259 f724 1"/>
                <a:gd name="f1479" fmla="*/ f1260 f725 1"/>
                <a:gd name="f1480" fmla="*/ f1261 f724 1"/>
                <a:gd name="f1481" fmla="*/ f1262 f725 1"/>
                <a:gd name="f1482" fmla="*/ f1263 f724 1"/>
                <a:gd name="f1483" fmla="*/ f1264 f724 1"/>
                <a:gd name="f1484" fmla="*/ f1265 f725 1"/>
                <a:gd name="f1485" fmla="*/ f1266 f724 1"/>
                <a:gd name="f1486" fmla="*/ f1267 f725 1"/>
                <a:gd name="f1487" fmla="*/ f1268 f724 1"/>
                <a:gd name="f1488" fmla="*/ f1269 f725 1"/>
                <a:gd name="f1489" fmla="*/ f1270 f724 1"/>
                <a:gd name="f1490" fmla="*/ f1271 f725 1"/>
                <a:gd name="f1491" fmla="*/ f1272 f724 1"/>
                <a:gd name="f1492" fmla="*/ f1273 f724 1"/>
                <a:gd name="f1493" fmla="*/ f1274 f725 1"/>
                <a:gd name="f1494" fmla="*/ f1275 f724 1"/>
                <a:gd name="f1495" fmla="*/ f1276 f724 1"/>
                <a:gd name="f1496" fmla="*/ f1277 f725 1"/>
                <a:gd name="f1497" fmla="*/ f1278 f724 1"/>
                <a:gd name="f1498" fmla="*/ f1279 f725 1"/>
                <a:gd name="f1499" fmla="*/ f1280 f724 1"/>
                <a:gd name="f1500" fmla="*/ f1281 f725 1"/>
                <a:gd name="f1501" fmla="*/ f1282 f724 1"/>
                <a:gd name="f1502" fmla="*/ f1283 f725 1"/>
                <a:gd name="f1503" fmla="*/ f1284 f724 1"/>
                <a:gd name="f1504" fmla="*/ f1285 f724 1"/>
                <a:gd name="f1505" fmla="*/ f1286 f724 1"/>
                <a:gd name="f1506" fmla="*/ f1287 f725 1"/>
                <a:gd name="f1507" fmla="*/ f1288 f724 1"/>
                <a:gd name="f1508" fmla="*/ f1289 f724 1"/>
                <a:gd name="f1509" fmla="*/ f1290 f725 1"/>
                <a:gd name="f1510" fmla="*/ f1291 f724 1"/>
                <a:gd name="f1511" fmla="*/ f1292 f725 1"/>
                <a:gd name="f1512" fmla="*/ f1293 f724 1"/>
                <a:gd name="f1513" fmla="*/ f1294 f725 1"/>
                <a:gd name="f1514" fmla="*/ f1295 f724 1"/>
                <a:gd name="f1515" fmla="*/ f1296 f725 1"/>
                <a:gd name="f1516" fmla="*/ f1297 f724 1"/>
                <a:gd name="f1517" fmla="*/ f1298 f725 1"/>
                <a:gd name="f1518" fmla="*/ f1299 f725 1"/>
                <a:gd name="f1519" fmla="*/ f1300 f724 1"/>
                <a:gd name="f1520" fmla="*/ f1301 f725 1"/>
                <a:gd name="f1521" fmla="*/ f1302 f724 1"/>
                <a:gd name="f1522" fmla="*/ f1303 f725 1"/>
                <a:gd name="f1523" fmla="*/ f1304 f724 1"/>
                <a:gd name="f1524" fmla="*/ f1305 f725 1"/>
                <a:gd name="f1525" fmla="*/ f1306 f725 1"/>
                <a:gd name="f1526" fmla="*/ f1307 f724 1"/>
                <a:gd name="f1527" fmla="*/ f1308 f724 1"/>
                <a:gd name="f1528" fmla="*/ f1309 f725 1"/>
                <a:gd name="f1529" fmla="*/ f1310 f724 1"/>
                <a:gd name="f1530" fmla="*/ f1311 f725 1"/>
                <a:gd name="f1531" fmla="*/ f1312 f724 1"/>
                <a:gd name="f1532" fmla="*/ f1313 f724 1"/>
                <a:gd name="f1533" fmla="*/ f1314 f725 1"/>
                <a:gd name="f1534" fmla="*/ f1315 f724 1"/>
                <a:gd name="f1535" fmla="*/ f1316 f725 1"/>
                <a:gd name="f1536" fmla="*/ f1317 f725 1"/>
                <a:gd name="f1537" fmla="*/ f1318 f725 1"/>
                <a:gd name="f1538" fmla="*/ f1319 f724 1"/>
                <a:gd name="f1539" fmla="*/ f1320 f725 1"/>
                <a:gd name="f1540" fmla="*/ f1321 f725 1"/>
                <a:gd name="f1541" fmla="*/ f1322 f724 1"/>
                <a:gd name="f1542" fmla="*/ f1323 f725 1"/>
                <a:gd name="f1543" fmla="*/ f1324 f724 1"/>
                <a:gd name="f1544" fmla="*/ f1325 f725 1"/>
                <a:gd name="f1545" fmla="*/ f1326 f724 1"/>
                <a:gd name="f1546" fmla="*/ f1327 f725 1"/>
                <a:gd name="f1547" fmla="*/ f1328 f724 1"/>
                <a:gd name="f1548" fmla="*/ f1329 f724 1"/>
                <a:gd name="f1549" fmla="*/ f1330 f725 1"/>
                <a:gd name="f1550" fmla="*/ f1331 f724 1"/>
                <a:gd name="f1551" fmla="*/ f1332 f724 1"/>
                <a:gd name="f1552" fmla="*/ f1333 f725 1"/>
                <a:gd name="f1553" fmla="*/ f1334 f724 1"/>
                <a:gd name="f1554" fmla="*/ f1335 f725 1"/>
                <a:gd name="f1555" fmla="*/ f1336 f724 1"/>
                <a:gd name="f1556" fmla="*/ f1337 f725 1"/>
                <a:gd name="f1557" fmla="*/ f1338 f725 1"/>
                <a:gd name="f1558" fmla="*/ f1339 f724 1"/>
                <a:gd name="f1559" fmla="*/ f1340 f724 1"/>
                <a:gd name="f1560" fmla="*/ f1341 f725 1"/>
                <a:gd name="f1561" fmla="*/ f1342 f724 1"/>
                <a:gd name="f1562" fmla="*/ f1343 f725 1"/>
                <a:gd name="f1563" fmla="*/ f1344 f725 1"/>
                <a:gd name="f1564" fmla="*/ f1345 f724 1"/>
                <a:gd name="f1565" fmla="*/ f1346 f725 1"/>
                <a:gd name="f1566" fmla="*/ f1347 f724 1"/>
                <a:gd name="f1567" fmla="*/ f1348 f725 1"/>
                <a:gd name="f1568" fmla="*/ f1349 f724 1"/>
                <a:gd name="f1569" fmla="*/ f1350 f725 1"/>
                <a:gd name="f1570" fmla="*/ f1351 f724 1"/>
                <a:gd name="f1571" fmla="*/ f1352 f724 1"/>
                <a:gd name="f1572" fmla="*/ f1353 f725 1"/>
                <a:gd name="f1573" fmla="*/ f1354 f724 1"/>
                <a:gd name="f1574" fmla="*/ f1355 f724 1"/>
                <a:gd name="f1575" fmla="*/ f1356 f724 1"/>
                <a:gd name="f1576" fmla="*/ f1357 f724 1"/>
                <a:gd name="f1577" fmla="*/ f1358 f724 1"/>
                <a:gd name="f1578" fmla="*/ f1359 f724 1"/>
                <a:gd name="f1579" fmla="*/ f1360 f725 1"/>
                <a:gd name="f1580" fmla="*/ f1361 f724 1"/>
                <a:gd name="f1581" fmla="*/ f1362 f725 1"/>
                <a:gd name="f1582" fmla="*/ f1363 f725 1"/>
                <a:gd name="f1583" fmla="*/ f1364 f724 1"/>
                <a:gd name="f1584" fmla="*/ f1365 f725 1"/>
                <a:gd name="f1585" fmla="*/ f1366 f724 1"/>
                <a:gd name="f1586" fmla="*/ f1367 f724 1"/>
                <a:gd name="f1587" fmla="*/ f1368 f724 1"/>
                <a:gd name="f1588" fmla="*/ f1369 f724 1"/>
                <a:gd name="f1589" fmla="*/ f1370 f724 1"/>
                <a:gd name="f1590" fmla="*/ f1371 f724 1"/>
                <a:gd name="f1591" fmla="*/ f1372 f725 1"/>
                <a:gd name="f1592" fmla="*/ f1373 f724 1"/>
                <a:gd name="f1593" fmla="*/ f1374 f725 1"/>
                <a:gd name="f1594" fmla="*/ f1375 f724 1"/>
                <a:gd name="f1595" fmla="*/ f1376 f724 1"/>
                <a:gd name="f1596" fmla="*/ f1377 f725 1"/>
                <a:gd name="f1597" fmla="*/ f1378 f724 1"/>
                <a:gd name="f1598" fmla="*/ f1379 f725 1"/>
                <a:gd name="f1599" fmla="*/ f1380 f724 1"/>
                <a:gd name="f1600" fmla="*/ f1381 f725 1"/>
              </a:gdLst>
              <a:ahLst/>
              <a:cxnLst>
                <a:cxn ang="3cd4">
                  <a:pos x="hc" y="t"/>
                </a:cxn>
                <a:cxn ang="0">
                  <a:pos x="r" y="vc"/>
                </a:cxn>
                <a:cxn ang="cd4">
                  <a:pos x="hc" y="b"/>
                </a:cxn>
                <a:cxn ang="cd2">
                  <a:pos x="l" y="vc"/>
                </a:cxn>
                <a:cxn ang="f1166">
                  <a:pos x="f1386" y="f1387"/>
                </a:cxn>
                <a:cxn ang="f1166">
                  <a:pos x="f1388" y="f1389"/>
                </a:cxn>
                <a:cxn ang="f1166">
                  <a:pos x="f1388" y="f1390"/>
                </a:cxn>
                <a:cxn ang="f1166">
                  <a:pos x="f1391" y="f1392"/>
                </a:cxn>
                <a:cxn ang="f1166">
                  <a:pos x="f1393" y="f1394"/>
                </a:cxn>
                <a:cxn ang="f1166">
                  <a:pos x="f1395" y="f1396"/>
                </a:cxn>
                <a:cxn ang="f1166">
                  <a:pos x="f1397" y="f1398"/>
                </a:cxn>
                <a:cxn ang="f1166">
                  <a:pos x="f1399" y="f1400"/>
                </a:cxn>
                <a:cxn ang="f1166">
                  <a:pos x="f1401" y="f1402"/>
                </a:cxn>
                <a:cxn ang="f1166">
                  <a:pos x="f1403" y="f1387"/>
                </a:cxn>
                <a:cxn ang="f1166">
                  <a:pos x="f1404" y="f1405"/>
                </a:cxn>
                <a:cxn ang="f1166">
                  <a:pos x="f1406" y="f1407"/>
                </a:cxn>
                <a:cxn ang="f1166">
                  <a:pos x="f1408" y="f1409"/>
                </a:cxn>
                <a:cxn ang="f1166">
                  <a:pos x="f1410" y="f1411"/>
                </a:cxn>
                <a:cxn ang="f1166">
                  <a:pos x="f1412" y="f1413"/>
                </a:cxn>
                <a:cxn ang="f1166">
                  <a:pos x="f1414" y="f1415"/>
                </a:cxn>
                <a:cxn ang="f1166">
                  <a:pos x="f1416" y="f1417"/>
                </a:cxn>
                <a:cxn ang="f1166">
                  <a:pos x="f1404" y="f1418"/>
                </a:cxn>
                <a:cxn ang="f1166">
                  <a:pos x="f1419" y="f1420"/>
                </a:cxn>
                <a:cxn ang="f1166">
                  <a:pos x="f1421" y="f1422"/>
                </a:cxn>
                <a:cxn ang="f1166">
                  <a:pos x="f1423" y="f1424"/>
                </a:cxn>
                <a:cxn ang="f1166">
                  <a:pos x="f1425" y="f1426"/>
                </a:cxn>
                <a:cxn ang="f1166">
                  <a:pos x="f1427" y="f1428"/>
                </a:cxn>
                <a:cxn ang="f1166">
                  <a:pos x="f1429" y="f1430"/>
                </a:cxn>
                <a:cxn ang="f1166">
                  <a:pos x="f1386" y="f1428"/>
                </a:cxn>
                <a:cxn ang="f1166">
                  <a:pos x="f1431" y="f1432"/>
                </a:cxn>
                <a:cxn ang="f1166">
                  <a:pos x="f1433" y="f1434"/>
                </a:cxn>
                <a:cxn ang="f1166">
                  <a:pos x="f1435" y="f1436"/>
                </a:cxn>
                <a:cxn ang="f1166">
                  <a:pos x="f1437" y="f1438"/>
                </a:cxn>
                <a:cxn ang="f1166">
                  <a:pos x="f1439" y="f1440"/>
                </a:cxn>
                <a:cxn ang="f1166">
                  <a:pos x="f1435" y="f1441"/>
                </a:cxn>
                <a:cxn ang="f1166">
                  <a:pos x="f1442" y="f1443"/>
                </a:cxn>
                <a:cxn ang="f1166">
                  <a:pos x="f1444" y="f1445"/>
                </a:cxn>
                <a:cxn ang="f1166">
                  <a:pos x="f1435" y="f1446"/>
                </a:cxn>
                <a:cxn ang="f1166">
                  <a:pos x="f1447" y="f1448"/>
                </a:cxn>
                <a:cxn ang="f1166">
                  <a:pos x="f1437" y="f1449"/>
                </a:cxn>
                <a:cxn ang="f1166">
                  <a:pos x="f1450" y="f1451"/>
                </a:cxn>
                <a:cxn ang="f1166">
                  <a:pos x="f1452" y="f1453"/>
                </a:cxn>
                <a:cxn ang="f1166">
                  <a:pos x="f1454" y="f1455"/>
                </a:cxn>
                <a:cxn ang="f1166">
                  <a:pos x="f1456" y="f1451"/>
                </a:cxn>
                <a:cxn ang="f1166">
                  <a:pos x="f1457" y="f1458"/>
                </a:cxn>
                <a:cxn ang="f1166">
                  <a:pos x="f1459" y="f1460"/>
                </a:cxn>
                <a:cxn ang="f1166">
                  <a:pos x="f1461" y="f1462"/>
                </a:cxn>
                <a:cxn ang="f1166">
                  <a:pos x="f1463" y="f1464"/>
                </a:cxn>
                <a:cxn ang="f1166">
                  <a:pos x="f1465" y="f1466"/>
                </a:cxn>
                <a:cxn ang="f1166">
                  <a:pos x="f1467" y="f1468"/>
                </a:cxn>
                <a:cxn ang="f1166">
                  <a:pos x="f1469" y="f1470"/>
                </a:cxn>
                <a:cxn ang="f1166">
                  <a:pos x="f1471" y="f1472"/>
                </a:cxn>
                <a:cxn ang="f1166">
                  <a:pos x="f1473" y="f1460"/>
                </a:cxn>
                <a:cxn ang="f1166">
                  <a:pos x="f1474" y="f1475"/>
                </a:cxn>
                <a:cxn ang="f1166">
                  <a:pos x="f1476" y="f1477"/>
                </a:cxn>
                <a:cxn ang="f1166">
                  <a:pos x="f1478" y="f1479"/>
                </a:cxn>
                <a:cxn ang="f1166">
                  <a:pos x="f1480" y="f1481"/>
                </a:cxn>
                <a:cxn ang="f1166">
                  <a:pos x="f1482" y="f1460"/>
                </a:cxn>
                <a:cxn ang="f1166">
                  <a:pos x="f1483" y="f1484"/>
                </a:cxn>
                <a:cxn ang="f1166">
                  <a:pos x="f1485" y="f1486"/>
                </a:cxn>
                <a:cxn ang="f1166">
                  <a:pos x="f1487" y="f1488"/>
                </a:cxn>
                <a:cxn ang="f1166">
                  <a:pos x="f1489" y="f1490"/>
                </a:cxn>
                <a:cxn ang="f1166">
                  <a:pos x="f1491" y="f1448"/>
                </a:cxn>
                <a:cxn ang="f1166">
                  <a:pos x="f1492" y="f1493"/>
                </a:cxn>
                <a:cxn ang="f1166">
                  <a:pos x="f1494" y="f1490"/>
                </a:cxn>
                <a:cxn ang="f1166">
                  <a:pos x="f1495" y="f1496"/>
                </a:cxn>
                <a:cxn ang="f1166">
                  <a:pos x="f1497" y="f1498"/>
                </a:cxn>
                <a:cxn ang="f1166">
                  <a:pos x="f1499" y="f1500"/>
                </a:cxn>
                <a:cxn ang="f1166">
                  <a:pos x="f1501" y="f1502"/>
                </a:cxn>
                <a:cxn ang="f1166">
                  <a:pos x="f1503" y="f1502"/>
                </a:cxn>
                <a:cxn ang="f1166">
                  <a:pos x="f1504" y="f1500"/>
                </a:cxn>
                <a:cxn ang="f1166">
                  <a:pos x="f1505" y="f1506"/>
                </a:cxn>
                <a:cxn ang="f1166">
                  <a:pos x="f1507" y="f1449"/>
                </a:cxn>
                <a:cxn ang="f1166">
                  <a:pos x="f1508" y="f1509"/>
                </a:cxn>
                <a:cxn ang="f1166">
                  <a:pos x="f1510" y="f1511"/>
                </a:cxn>
                <a:cxn ang="f1166">
                  <a:pos x="f1512" y="f1513"/>
                </a:cxn>
                <a:cxn ang="f1166">
                  <a:pos x="f1514" y="f1515"/>
                </a:cxn>
                <a:cxn ang="f1166">
                  <a:pos x="f1516" y="f1517"/>
                </a:cxn>
                <a:cxn ang="f1166">
                  <a:pos x="f1516" y="f1518"/>
                </a:cxn>
                <a:cxn ang="f1166">
                  <a:pos x="f1519" y="f1520"/>
                </a:cxn>
                <a:cxn ang="f1166">
                  <a:pos x="f1521" y="f1522"/>
                </a:cxn>
                <a:cxn ang="f1166">
                  <a:pos x="f1523" y="f1524"/>
                </a:cxn>
                <a:cxn ang="f1166">
                  <a:pos x="f1514" y="f1525"/>
                </a:cxn>
                <a:cxn ang="f1166">
                  <a:pos x="f1526" y="f1418"/>
                </a:cxn>
                <a:cxn ang="f1166">
                  <a:pos x="f1527" y="f1528"/>
                </a:cxn>
                <a:cxn ang="f1166">
                  <a:pos x="f1529" y="f1440"/>
                </a:cxn>
                <a:cxn ang="f1166">
                  <a:pos x="f1527" y="f1438"/>
                </a:cxn>
                <a:cxn ang="f1166">
                  <a:pos x="f1516" y="f1530"/>
                </a:cxn>
                <a:cxn ang="f1166">
                  <a:pos x="f1531" y="f1434"/>
                </a:cxn>
                <a:cxn ang="f1166">
                  <a:pos x="f1532" y="f1533"/>
                </a:cxn>
                <a:cxn ang="f1166">
                  <a:pos x="f1534" y="f1535"/>
                </a:cxn>
                <a:cxn ang="f1166">
                  <a:pos x="f1510" y="f1536"/>
                </a:cxn>
                <a:cxn ang="f1166">
                  <a:pos x="f1510" y="f1537"/>
                </a:cxn>
                <a:cxn ang="f1166">
                  <a:pos x="f1538" y="f1539"/>
                </a:cxn>
                <a:cxn ang="f1166">
                  <a:pos x="f1503" y="f1540"/>
                </a:cxn>
                <a:cxn ang="f1166">
                  <a:pos x="f1541" y="f1542"/>
                </a:cxn>
                <a:cxn ang="f1166">
                  <a:pos x="f1543" y="f1544"/>
                </a:cxn>
                <a:cxn ang="f1166">
                  <a:pos x="f1545" y="f1402"/>
                </a:cxn>
                <a:cxn ang="f1166">
                  <a:pos x="f1495" y="f1546"/>
                </a:cxn>
                <a:cxn ang="f1166">
                  <a:pos x="f1547" y="f1542"/>
                </a:cxn>
                <a:cxn ang="f1166">
                  <a:pos x="f1548" y="f1546"/>
                </a:cxn>
                <a:cxn ang="f1166">
                  <a:pos x="f1491" y="f1549"/>
                </a:cxn>
                <a:cxn ang="f1166">
                  <a:pos x="f1489" y="f1390"/>
                </a:cxn>
                <a:cxn ang="f1166">
                  <a:pos x="f1550" y="f1394"/>
                </a:cxn>
                <a:cxn ang="f1166">
                  <a:pos x="f1551" y="f1552"/>
                </a:cxn>
                <a:cxn ang="f1166">
                  <a:pos x="f1553" y="f1554"/>
                </a:cxn>
                <a:cxn ang="f1166">
                  <a:pos x="f1555" y="f1556"/>
                </a:cxn>
                <a:cxn ang="f1166">
                  <a:pos x="f1482" y="f1557"/>
                </a:cxn>
                <a:cxn ang="f1166">
                  <a:pos x="f1558" y="f1554"/>
                </a:cxn>
                <a:cxn ang="f1166">
                  <a:pos x="f1559" y="f1560"/>
                </a:cxn>
                <a:cxn ang="f1166">
                  <a:pos x="f1561" y="f1562"/>
                </a:cxn>
                <a:cxn ang="f1166">
                  <a:pos x="f1476" y="f1563"/>
                </a:cxn>
                <a:cxn ang="f1166">
                  <a:pos x="f1564" y="f1565"/>
                </a:cxn>
                <a:cxn ang="f1166">
                  <a:pos x="f1566" y="f1567"/>
                </a:cxn>
                <a:cxn ang="f1166">
                  <a:pos x="f1568" y="f1569"/>
                </a:cxn>
                <a:cxn ang="f1166">
                  <a:pos x="f1570" y="f1560"/>
                </a:cxn>
                <a:cxn ang="f1166">
                  <a:pos x="f1571" y="f1572"/>
                </a:cxn>
                <a:cxn ang="f1166">
                  <a:pos x="f1573" y="f1556"/>
                </a:cxn>
                <a:cxn ang="f1166">
                  <a:pos x="f1574" y="f1396"/>
                </a:cxn>
                <a:cxn ang="f1166">
                  <a:pos x="f1575" y="f1546"/>
                </a:cxn>
                <a:cxn ang="f1166">
                  <a:pos x="f1576" y="f1542"/>
                </a:cxn>
                <a:cxn ang="f1166">
                  <a:pos x="f1577" y="f1546"/>
                </a:cxn>
                <a:cxn ang="f1166">
                  <a:pos x="f1578" y="f1579"/>
                </a:cxn>
                <a:cxn ang="f1166">
                  <a:pos x="f1580" y="f1581"/>
                </a:cxn>
                <a:cxn ang="f1166">
                  <a:pos x="f1465" y="f1582"/>
                </a:cxn>
                <a:cxn ang="f1166">
                  <a:pos x="f1583" y="f1584"/>
                </a:cxn>
                <a:cxn ang="f1166">
                  <a:pos x="f1585" y="f1560"/>
                </a:cxn>
                <a:cxn ang="f1166">
                  <a:pos x="f1586" y="f1584"/>
                </a:cxn>
                <a:cxn ang="f1166">
                  <a:pos x="f1587" y="f1582"/>
                </a:cxn>
                <a:cxn ang="f1166">
                  <a:pos x="f1588" y="f1579"/>
                </a:cxn>
                <a:cxn ang="f1166">
                  <a:pos x="f1589" y="f1398"/>
                </a:cxn>
                <a:cxn ang="f1166">
                  <a:pos x="f1590" y="f1402"/>
                </a:cxn>
                <a:cxn ang="f1166">
                  <a:pos x="f1444" y="f1591"/>
                </a:cxn>
                <a:cxn ang="f1166">
                  <a:pos x="f1592" y="f1593"/>
                </a:cxn>
                <a:cxn ang="f1166">
                  <a:pos x="f1594" y="f1539"/>
                </a:cxn>
                <a:cxn ang="f1166">
                  <a:pos x="f1595" y="f1596"/>
                </a:cxn>
                <a:cxn ang="f1166">
                  <a:pos x="f1597" y="f1598"/>
                </a:cxn>
                <a:cxn ang="f1166">
                  <a:pos x="f1599" y="f1540"/>
                </a:cxn>
                <a:cxn ang="f1166">
                  <a:pos x="f1597" y="f1600"/>
                </a:cxn>
                <a:cxn ang="f1166">
                  <a:pos x="f1386" y="f1387"/>
                </a:cxn>
              </a:cxnLst>
              <a:rect l="f1382" t="f1385" r="f1383" b="f1384"/>
              <a:pathLst>
                <a:path w="895398" h="494907">
                  <a:moveTo>
                    <a:pt x="f8" y="f9"/>
                  </a:moveTo>
                  <a:cubicBezTo>
                    <a:pt x="f10" y="f11"/>
                    <a:pt x="f12" y="f13"/>
                    <a:pt x="f14" y="f15"/>
                  </a:cubicBezTo>
                  <a:cubicBezTo>
                    <a:pt x="f16" y="f17"/>
                    <a:pt x="f18" y="f19"/>
                    <a:pt x="f14"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9"/>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102" y="f103"/>
                  </a:cubicBezTo>
                  <a:cubicBezTo>
                    <a:pt x="f104" y="f105"/>
                    <a:pt x="f106" y="f107"/>
                    <a:pt x="f66" y="f108"/>
                  </a:cubicBezTo>
                  <a:cubicBezTo>
                    <a:pt x="f109" y="f110"/>
                    <a:pt x="f111" y="f112"/>
                    <a:pt x="f113" y="f114"/>
                  </a:cubicBez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33" y="f141"/>
                    <a:pt x="f142" y="f143"/>
                  </a:cubicBezTo>
                  <a:cubicBezTo>
                    <a:pt x="f144" y="f141"/>
                    <a:pt x="f145" y="f146"/>
                    <a:pt x="f8" y="f138"/>
                  </a:cubicBez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63" y="f181"/>
                  </a:cubicBezTo>
                  <a:cubicBezTo>
                    <a:pt x="f182" y="f183"/>
                    <a:pt x="f184" y="f185"/>
                    <a:pt x="f186" y="f187"/>
                  </a:cubicBezTo>
                  <a:cubicBezTo>
                    <a:pt x="f188" y="f189"/>
                    <a:pt x="f190" y="f191"/>
                    <a:pt x="f192" y="f193"/>
                  </a:cubicBezTo>
                  <a:cubicBezTo>
                    <a:pt x="f194" y="f195"/>
                    <a:pt x="f196" y="f197"/>
                    <a:pt x="f163" y="f198"/>
                  </a:cubicBezTo>
                  <a:cubicBezTo>
                    <a:pt x="f199" y="f200"/>
                    <a:pt x="f201" y="f202"/>
                    <a:pt x="f167" y="f203"/>
                  </a:cubicBezTo>
                  <a:cubicBezTo>
                    <a:pt x="f204" y="f205"/>
                    <a:pt x="f206" y="f207"/>
                    <a:pt x="f169" y="f208"/>
                  </a:cubicBezTo>
                  <a:cubicBezTo>
                    <a:pt x="f209" y="f210"/>
                    <a:pt x="f211" y="f212"/>
                    <a:pt x="f213" y="f214"/>
                  </a:cubicBezTo>
                  <a:cubicBezTo>
                    <a:pt x="f215" y="f216"/>
                    <a:pt x="f217" y="f218"/>
                    <a:pt x="f219" y="f5"/>
                  </a:cubicBezTo>
                  <a:cubicBezTo>
                    <a:pt x="f220" y="f221"/>
                    <a:pt x="f222" y="f223"/>
                    <a:pt x="f224" y="f225"/>
                  </a:cubicBezTo>
                  <a:cubicBezTo>
                    <a:pt x="f226" y="f227"/>
                    <a:pt x="f228" y="f229"/>
                    <a:pt x="f230" y="f214"/>
                  </a:cubicBezTo>
                  <a:cubicBezTo>
                    <a:pt x="f231" y="f232"/>
                    <a:pt x="f233" y="f234"/>
                    <a:pt x="f235" y="f236"/>
                  </a:cubicBezTo>
                  <a:cubicBezTo>
                    <a:pt x="f237" y="f238"/>
                    <a:pt x="f239" y="f240"/>
                    <a:pt x="f241" y="f242"/>
                  </a:cubicBezTo>
                  <a:cubicBezTo>
                    <a:pt x="f243" y="f244"/>
                    <a:pt x="f245" y="f246"/>
                    <a:pt x="f247" y="f248"/>
                  </a:cubicBezTo>
                  <a:cubicBezTo>
                    <a:pt x="f249" y="f250"/>
                    <a:pt x="f251" y="f252"/>
                    <a:pt x="f253" y="f254"/>
                  </a:cubicBezTo>
                  <a:cubicBezTo>
                    <a:pt x="f255" y="f256"/>
                    <a:pt x="f257" y="f258"/>
                    <a:pt x="f259" y="f260"/>
                  </a:cubicBezTo>
                  <a:cubicBezTo>
                    <a:pt x="f261" y="f262"/>
                    <a:pt x="f263" y="f264"/>
                    <a:pt x="f265" y="f266"/>
                  </a:cubicBezTo>
                  <a:cubicBezTo>
                    <a:pt x="f267" y="f268"/>
                    <a:pt x="f269" y="f270"/>
                    <a:pt x="f271" y="f272"/>
                  </a:cubicBezTo>
                  <a:cubicBezTo>
                    <a:pt x="f273" y="f274"/>
                    <a:pt x="f275" y="f276"/>
                    <a:pt x="f277" y="f278"/>
                  </a:cubicBezTo>
                  <a:cubicBezTo>
                    <a:pt x="f279" y="f280"/>
                    <a:pt x="f281" y="f282"/>
                    <a:pt x="f283" y="f242"/>
                  </a:cubicBezTo>
                  <a:cubicBezTo>
                    <a:pt x="f284" y="f285"/>
                    <a:pt x="f286" y="f287"/>
                    <a:pt x="f288" y="f289"/>
                  </a:cubicBezTo>
                  <a:cubicBezTo>
                    <a:pt x="f290" y="f291"/>
                    <a:pt x="f292" y="f293"/>
                    <a:pt x="f126" y="f294"/>
                  </a:cubicBezTo>
                  <a:cubicBezTo>
                    <a:pt x="f168" y="f295"/>
                    <a:pt x="f296" y="f297"/>
                    <a:pt x="f298" y="f299"/>
                  </a:cubicBezTo>
                  <a:cubicBezTo>
                    <a:pt x="f300" y="f301"/>
                    <a:pt x="f302" y="f303"/>
                    <a:pt x="f304" y="f305"/>
                  </a:cubicBezTo>
                  <a:cubicBezTo>
                    <a:pt x="f306" y="f307"/>
                    <a:pt x="f308" y="f309"/>
                    <a:pt x="f310" y="f242"/>
                  </a:cubicBezTo>
                  <a:cubicBezTo>
                    <a:pt x="f311" y="f312"/>
                    <a:pt x="f313" y="f314"/>
                    <a:pt x="f176"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203"/>
                  </a:cubicBezTo>
                  <a:cubicBezTo>
                    <a:pt x="f339" y="f340"/>
                    <a:pt x="f341" y="f342"/>
                    <a:pt x="f343" y="f344"/>
                  </a:cubicBezTo>
                  <a:cubicBezTo>
                    <a:pt x="f345" y="f346"/>
                    <a:pt x="f347" y="f348"/>
                    <a:pt x="f349" y="f333"/>
                  </a:cubicBezTo>
                  <a:cubicBezTo>
                    <a:pt x="f350" y="f351"/>
                    <a:pt x="f352" y="f353"/>
                    <a:pt x="f354" y="f355"/>
                  </a:cubicBezTo>
                  <a:cubicBezTo>
                    <a:pt x="f356" y="f357"/>
                    <a:pt x="f358" y="f359"/>
                    <a:pt x="f360" y="f361"/>
                  </a:cubicBezTo>
                  <a:cubicBezTo>
                    <a:pt x="f362" y="f363"/>
                    <a:pt x="f364" y="f365"/>
                    <a:pt x="f198" y="f366"/>
                  </a:cubicBezTo>
                  <a:cubicBezTo>
                    <a:pt x="f367" y="f368"/>
                    <a:pt x="f369" y="f370"/>
                    <a:pt x="f371" y="f372"/>
                  </a:cubicBezTo>
                  <a:cubicBezTo>
                    <a:pt x="f373" y="f374"/>
                    <a:pt x="f375" y="f376"/>
                    <a:pt x="f377" y="f372"/>
                  </a:cubicBezTo>
                  <a:cubicBezTo>
                    <a:pt x="f378" y="f379"/>
                    <a:pt x="f380" y="f381"/>
                    <a:pt x="f382" y="f366"/>
                  </a:cubicBezTo>
                  <a:cubicBezTo>
                    <a:pt x="f383" y="f384"/>
                    <a:pt x="f385" y="f386"/>
                    <a:pt x="f387" y="f388"/>
                  </a:cubicBezTo>
                  <a:cubicBezTo>
                    <a:pt x="f389" y="f390"/>
                    <a:pt x="f391" y="f392"/>
                    <a:pt x="f393" y="f208"/>
                  </a:cubicBezTo>
                  <a:cubicBezTo>
                    <a:pt x="f394" y="f395"/>
                    <a:pt x="f396" y="f397"/>
                    <a:pt x="f398" y="f399"/>
                  </a:cubicBezTo>
                  <a:cubicBezTo>
                    <a:pt x="f400" y="f401"/>
                    <a:pt x="f402" y="f403"/>
                    <a:pt x="f404" y="f405"/>
                  </a:cubicBezTo>
                  <a:cubicBezTo>
                    <a:pt x="f406" y="f407"/>
                    <a:pt x="f408" y="f409"/>
                    <a:pt x="f408" y="f409"/>
                  </a:cubicBezTo>
                  <a:cubicBezTo>
                    <a:pt x="f410" y="f411"/>
                    <a:pt x="f412" y="f413"/>
                    <a:pt x="f414" y="f415"/>
                  </a:cubicBezTo>
                  <a:cubicBezTo>
                    <a:pt x="f416" y="f417"/>
                    <a:pt x="f315" y="f418"/>
                    <a:pt x="f419" y="f354"/>
                  </a:cubicBezTo>
                  <a:cubicBezTo>
                    <a:pt x="f420" y="f421"/>
                    <a:pt x="f422" y="f423"/>
                    <a:pt x="f419" y="f424"/>
                  </a:cubicBezTo>
                  <a:cubicBezTo>
                    <a:pt x="f425" y="f426"/>
                    <a:pt x="f427" y="f428"/>
                    <a:pt x="f429" y="f430"/>
                  </a:cubicBezTo>
                  <a:cubicBezTo>
                    <a:pt x="f431" y="f432"/>
                    <a:pt x="f433" y="f434"/>
                    <a:pt x="f425" y="f435"/>
                  </a:cubicBezTo>
                  <a:cubicBezTo>
                    <a:pt x="f436" y="f437"/>
                    <a:pt x="f438" y="f439"/>
                    <a:pt x="f315" y="f440"/>
                  </a:cubicBezTo>
                  <a:cubicBezTo>
                    <a:pt x="f441" y="f442"/>
                    <a:pt x="f443" y="f444"/>
                    <a:pt x="f414" y="f445"/>
                  </a:cubicBezTo>
                  <a:cubicBezTo>
                    <a:pt x="f446" y="f447"/>
                    <a:pt x="f448" y="f449"/>
                    <a:pt x="f450" y="f108"/>
                  </a:cubicBezTo>
                  <a:cubicBezTo>
                    <a:pt x="f451" y="f452"/>
                    <a:pt x="f453" y="f454"/>
                    <a:pt x="f218" y="f455"/>
                  </a:cubicBezTo>
                  <a:cubicBezTo>
                    <a:pt x="f456" y="f457"/>
                    <a:pt x="f5" y="f458"/>
                    <a:pt x="f5" y="f176"/>
                  </a:cubicBezTo>
                  <a:cubicBezTo>
                    <a:pt x="f5" y="f459"/>
                    <a:pt x="f460" y="f461"/>
                    <a:pt x="f218" y="f170"/>
                  </a:cubicBezTo>
                  <a:cubicBezTo>
                    <a:pt x="f462" y="f463"/>
                    <a:pt x="f464" y="f168"/>
                    <a:pt x="f419" y="f465"/>
                  </a:cubicBezTo>
                  <a:cubicBezTo>
                    <a:pt x="f466" y="f467"/>
                    <a:pt x="f468" y="f469"/>
                    <a:pt x="f470" y="f158"/>
                  </a:cubicBezTo>
                  <a:cubicBezTo>
                    <a:pt x="f471" y="f472"/>
                    <a:pt x="f473" y="f474"/>
                    <a:pt x="f475" y="f476"/>
                  </a:cubicBezTo>
                  <a:cubicBezTo>
                    <a:pt x="f477" y="f478"/>
                    <a:pt x="f479" y="f480"/>
                    <a:pt x="f481" y="f482"/>
                  </a:cubicBezTo>
                  <a:cubicBezTo>
                    <a:pt x="f483" y="f484"/>
                    <a:pt x="f485" y="f486"/>
                    <a:pt x="f404" y="f487"/>
                  </a:cubicBezTo>
                  <a:cubicBezTo>
                    <a:pt x="f488" y="f489"/>
                    <a:pt x="f490" y="f491"/>
                    <a:pt x="f404" y="f492"/>
                  </a:cubicBezTo>
                  <a:cubicBezTo>
                    <a:pt x="f493" y="f494"/>
                    <a:pt x="f495" y="f496"/>
                    <a:pt x="f497" y="f498"/>
                  </a:cubicBezTo>
                  <a:cubicBezTo>
                    <a:pt x="f499" y="f500"/>
                    <a:pt x="f501" y="f502"/>
                    <a:pt x="f377" y="f503"/>
                  </a:cubicBezTo>
                  <a:cubicBezTo>
                    <a:pt x="f504" y="f505"/>
                    <a:pt x="f506" y="f507"/>
                    <a:pt x="f508" y="f509"/>
                  </a:cubicBezTo>
                  <a:cubicBezTo>
                    <a:pt x="f510" y="f511"/>
                    <a:pt x="f512" y="f513"/>
                    <a:pt x="f514" y="f515"/>
                  </a:cubicBezTo>
                  <a:cubicBezTo>
                    <a:pt x="f516" y="f517"/>
                    <a:pt x="f518" y="f519"/>
                    <a:pt x="f520" y="f56"/>
                  </a:cubicBezTo>
                  <a:cubicBezTo>
                    <a:pt x="f521" y="f522"/>
                    <a:pt x="f523" y="f524"/>
                    <a:pt x="f354" y="f525"/>
                  </a:cubicBezTo>
                  <a:cubicBezTo>
                    <a:pt x="f526" y="f527"/>
                    <a:pt x="f528" y="f509"/>
                    <a:pt x="f529" y="f509"/>
                  </a:cubicBezTo>
                  <a:cubicBezTo>
                    <a:pt x="f530" y="f509"/>
                    <a:pt x="f531" y="f532"/>
                    <a:pt x="f533" y="f525"/>
                  </a:cubicBezTo>
                  <a:cubicBezTo>
                    <a:pt x="f534" y="f54"/>
                    <a:pt x="f535" y="f536"/>
                    <a:pt x="f338" y="f537"/>
                  </a:cubicBezTo>
                  <a:cubicBezTo>
                    <a:pt x="f538" y="f539"/>
                    <a:pt x="f540" y="f541"/>
                    <a:pt x="f332" y="f20"/>
                  </a:cubicBezTo>
                  <a:cubicBezTo>
                    <a:pt x="f542" y="f543"/>
                    <a:pt x="f544" y="f545"/>
                    <a:pt x="f546" y="f32"/>
                  </a:cubicBezTo>
                  <a:cubicBezTo>
                    <a:pt x="f547" y="f548"/>
                    <a:pt x="f549" y="f550"/>
                    <a:pt x="f551" y="f552"/>
                  </a:cubicBezTo>
                  <a:cubicBezTo>
                    <a:pt x="f553" y="f554"/>
                    <a:pt x="f555" y="f556"/>
                    <a:pt x="f557" y="f558"/>
                  </a:cubicBezTo>
                  <a:cubicBezTo>
                    <a:pt x="f559" y="f560"/>
                    <a:pt x="f561" y="f562"/>
                    <a:pt x="f563" y="f564"/>
                  </a:cubicBezTo>
                  <a:cubicBezTo>
                    <a:pt x="f565" y="f566"/>
                    <a:pt x="f567" y="f568"/>
                    <a:pt x="f310" y="f548"/>
                  </a:cubicBezTo>
                  <a:cubicBezTo>
                    <a:pt x="f569" y="f570"/>
                    <a:pt x="f571" y="f572"/>
                    <a:pt x="f445" y="f558"/>
                  </a:cubicBezTo>
                  <a:cubicBezTo>
                    <a:pt x="f573" y="f574"/>
                    <a:pt x="f575" y="f576"/>
                    <a:pt x="f577" y="f578"/>
                  </a:cubicBezTo>
                  <a:cubicBezTo>
                    <a:pt x="f579" y="f580"/>
                    <a:pt x="f581" y="f582"/>
                    <a:pt x="f114" y="f583"/>
                  </a:cubicBezTo>
                  <a:cubicBezTo>
                    <a:pt x="f584" y="f585"/>
                    <a:pt x="f126" y="f7"/>
                    <a:pt x="f126" y="f7"/>
                  </a:cubicBezTo>
                  <a:cubicBezTo>
                    <a:pt x="f586" y="f587"/>
                    <a:pt x="f588" y="f589"/>
                    <a:pt x="f590" y="f247"/>
                  </a:cubicBezTo>
                  <a:cubicBezTo>
                    <a:pt x="f591" y="f592"/>
                    <a:pt x="f593" y="f594"/>
                    <a:pt x="f595" y="f596"/>
                  </a:cubicBezTo>
                  <a:cubicBezTo>
                    <a:pt x="f597" y="f598"/>
                    <a:pt x="f599" y="f600"/>
                    <a:pt x="f601" y="f602"/>
                  </a:cubicBezTo>
                  <a:cubicBezTo>
                    <a:pt x="f603" y="f604"/>
                    <a:pt x="f605" y="f606"/>
                    <a:pt x="f607" y="f578"/>
                  </a:cubicBezTo>
                  <a:cubicBezTo>
                    <a:pt x="f608" y="f609"/>
                    <a:pt x="f610" y="f611"/>
                    <a:pt x="f612" y="f613"/>
                  </a:cubicBezTo>
                  <a:cubicBezTo>
                    <a:pt x="f614" y="f615"/>
                    <a:pt x="f616" y="f617"/>
                    <a:pt x="f618" y="f564"/>
                  </a:cubicBezTo>
                  <a:cubicBezTo>
                    <a:pt x="f619" y="f620"/>
                    <a:pt x="f621" y="f38"/>
                    <a:pt x="f621" y="f38"/>
                  </a:cubicBezTo>
                  <a:cubicBezTo>
                    <a:pt x="f622" y="f623"/>
                    <a:pt x="f624" y="f625"/>
                    <a:pt x="f498" y="f525"/>
                  </a:cubicBezTo>
                  <a:cubicBezTo>
                    <a:pt x="f626" y="f509"/>
                    <a:pt x="f627" y="f509"/>
                    <a:pt x="f628" y="f509"/>
                  </a:cubicBezTo>
                  <a:cubicBezTo>
                    <a:pt x="f629" y="f509"/>
                    <a:pt x="f537" y="f532"/>
                    <a:pt x="f38" y="f525"/>
                  </a:cubicBezTo>
                  <a:cubicBezTo>
                    <a:pt x="f630" y="f631"/>
                    <a:pt x="f632" y="f633"/>
                    <a:pt x="f634" y="f635"/>
                  </a:cubicBezTo>
                  <a:cubicBezTo>
                    <a:pt x="f636" y="f637"/>
                    <a:pt x="f638" y="f639"/>
                    <a:pt x="f640" y="f641"/>
                  </a:cubicBezTo>
                  <a:cubicBezTo>
                    <a:pt x="f642" y="f643"/>
                    <a:pt x="f644" y="f645"/>
                    <a:pt x="f259" y="f646"/>
                  </a:cubicBezTo>
                  <a:cubicBezTo>
                    <a:pt x="f647" y="f648"/>
                    <a:pt x="f649" y="f650"/>
                    <a:pt x="f651" y="f652"/>
                  </a:cubicBezTo>
                  <a:cubicBezTo>
                    <a:pt x="f653" y="f654"/>
                    <a:pt x="f655" y="f656"/>
                    <a:pt x="f657" y="f578"/>
                  </a:cubicBezTo>
                  <a:cubicBezTo>
                    <a:pt x="f658" y="f659"/>
                    <a:pt x="f660" y="f661"/>
                    <a:pt x="f662" y="f652"/>
                  </a:cubicBezTo>
                  <a:cubicBezTo>
                    <a:pt x="f663" y="f664"/>
                    <a:pt x="f665" y="f666"/>
                    <a:pt x="f667" y="f646"/>
                  </a:cubicBezTo>
                  <a:cubicBezTo>
                    <a:pt x="f668" y="f669"/>
                    <a:pt x="f670" y="f671"/>
                    <a:pt x="f672" y="f635"/>
                  </a:cubicBezTo>
                  <a:cubicBezTo>
                    <a:pt x="f673" y="f674"/>
                    <a:pt x="f675" y="f676"/>
                    <a:pt x="f677" y="f44"/>
                  </a:cubicBezTo>
                  <a:cubicBezTo>
                    <a:pt x="f678" y="f679"/>
                    <a:pt x="f680" y="f681"/>
                    <a:pt x="f682" y="f56"/>
                  </a:cubicBezTo>
                  <a:cubicBezTo>
                    <a:pt x="f683" y="f684"/>
                    <a:pt x="f685" y="f686"/>
                    <a:pt x="f192" y="f687"/>
                  </a:cubicBezTo>
                  <a:cubicBezTo>
                    <a:pt x="f688" y="f689"/>
                    <a:pt x="f690" y="f691"/>
                    <a:pt x="f692" y="f505"/>
                  </a:cubicBezTo>
                  <a:cubicBezTo>
                    <a:pt x="f693" y="f694"/>
                    <a:pt x="f695" y="f696"/>
                    <a:pt x="f697" y="f498"/>
                  </a:cubicBezTo>
                  <a:cubicBezTo>
                    <a:pt x="f698" y="f699"/>
                    <a:pt x="f700" y="f701"/>
                    <a:pt x="f702" y="f502"/>
                  </a:cubicBezTo>
                  <a:cubicBezTo>
                    <a:pt x="f703" y="f704"/>
                    <a:pt x="f705" y="f706"/>
                    <a:pt x="f707" y="f708"/>
                  </a:cubicBezTo>
                  <a:cubicBezTo>
                    <a:pt x="f709" y="f710"/>
                    <a:pt x="f711" y="f712"/>
                    <a:pt x="f713" y="f503"/>
                  </a:cubicBezTo>
                  <a:cubicBezTo>
                    <a:pt x="f714" y="f715"/>
                    <a:pt x="f716" y="f717"/>
                    <a:pt x="f707" y="f718"/>
                  </a:cubicBezTo>
                  <a:cubicBezTo>
                    <a:pt x="f719" y="f720"/>
                    <a:pt x="f721" y="f722"/>
                    <a:pt x="f8" y="f9"/>
                  </a:cubicBezTo>
                  <a:close/>
                </a:path>
              </a:pathLst>
            </a:custGeom>
            <a:solidFill>
              <a:srgbClr val="AEAEAE"/>
            </a:solidFill>
            <a:ln w="57150" cap="flat">
              <a:solidFill>
                <a:srgbClr val="AEAEA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SI" sz="1800" b="0" i="0" u="none" strike="noStrike" kern="1200" cap="none" spc="0" baseline="0">
                <a:solidFill>
                  <a:srgbClr val="FFFFFF"/>
                </a:solidFill>
                <a:uFillTx/>
                <a:latin typeface="Aptos"/>
              </a:endParaRPr>
            </a:p>
          </p:txBody>
        </p:sp>
      </p:grpSp>
      <p:pic>
        <p:nvPicPr>
          <p:cNvPr id="8" name="Picture 3">
            <a:extLst>
              <a:ext uri="{FF2B5EF4-FFF2-40B4-BE49-F238E27FC236}">
                <a16:creationId xmlns:a16="http://schemas.microsoft.com/office/drawing/2014/main" id="{BAB72036-A10B-D7B9-8C92-69683275F029}"/>
              </a:ext>
            </a:extLst>
          </p:cNvPr>
          <p:cNvPicPr>
            <a:picLocks noChangeAspect="1"/>
          </p:cNvPicPr>
          <p:nvPr/>
        </p:nvPicPr>
        <p:blipFill>
          <a:blip r:embed="rId3"/>
          <a:srcRect l="32219" t="6977" r="9182" b="14109"/>
          <a:stretch>
            <a:fillRect/>
          </a:stretch>
        </p:blipFill>
        <p:spPr>
          <a:xfrm>
            <a:off x="6852118" y="1406503"/>
            <a:ext cx="3631155" cy="3178862"/>
          </a:xfrm>
          <a:prstGeom prst="rect">
            <a:avLst/>
          </a:prstGeom>
          <a:noFill/>
          <a:ln cap="flat">
            <a:noFill/>
          </a:ln>
        </p:spPr>
      </p:pic>
      <p:sp>
        <p:nvSpPr>
          <p:cNvPr id="9" name="TextBox 8">
            <a:extLst>
              <a:ext uri="{FF2B5EF4-FFF2-40B4-BE49-F238E27FC236}">
                <a16:creationId xmlns:a16="http://schemas.microsoft.com/office/drawing/2014/main" id="{9B8B832D-D671-5F0D-57F8-FAFBB000E51B}"/>
              </a:ext>
            </a:extLst>
          </p:cNvPr>
          <p:cNvSpPr txBox="1"/>
          <p:nvPr/>
        </p:nvSpPr>
        <p:spPr>
          <a:xfrm>
            <a:off x="2055176" y="4794218"/>
            <a:ext cx="2270051" cy="923330"/>
          </a:xfrm>
          <a:prstGeom prst="rect">
            <a:avLst/>
          </a:prstGeom>
          <a:noFill/>
        </p:spPr>
        <p:txBody>
          <a:bodyPr wrap="square" rtlCol="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ptos"/>
              </a:rPr>
              <a:t>2010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ptos"/>
              </a:rPr>
              <a:t>NUTS3/GAUL(1)=49</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ptos"/>
              </a:rPr>
              <a:t>Countries = 5</a:t>
            </a:r>
            <a:endParaRPr lang="en-SI" sz="1800" b="1" i="0" u="none" strike="noStrike" kern="1200" cap="none" spc="0" baseline="0" dirty="0">
              <a:solidFill>
                <a:srgbClr val="000000"/>
              </a:solidFill>
              <a:uFillTx/>
              <a:latin typeface="Aptos"/>
            </a:endParaRPr>
          </a:p>
        </p:txBody>
      </p:sp>
      <p:sp>
        <p:nvSpPr>
          <p:cNvPr id="11" name="TextBox 10">
            <a:extLst>
              <a:ext uri="{FF2B5EF4-FFF2-40B4-BE49-F238E27FC236}">
                <a16:creationId xmlns:a16="http://schemas.microsoft.com/office/drawing/2014/main" id="{0B65700E-5688-C6DA-CCD2-BCB34861EDB6}"/>
              </a:ext>
            </a:extLst>
          </p:cNvPr>
          <p:cNvSpPr txBox="1"/>
          <p:nvPr/>
        </p:nvSpPr>
        <p:spPr>
          <a:xfrm>
            <a:off x="7342741" y="4870501"/>
            <a:ext cx="3014330" cy="923330"/>
          </a:xfrm>
          <a:prstGeom prst="rect">
            <a:avLst/>
          </a:prstGeom>
          <a:noFill/>
        </p:spPr>
        <p:txBody>
          <a:bodyPr wrap="square" rtlCol="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ptos"/>
              </a:rPr>
              <a:t>2023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ptos"/>
              </a:rPr>
              <a:t>NUTS3/GAUL(1)= 148</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ptos"/>
              </a:rPr>
              <a:t>Countries = 16</a:t>
            </a:r>
            <a:endParaRPr lang="en-SI" b="1" dirty="0"/>
          </a:p>
        </p:txBody>
      </p:sp>
    </p:spTree>
    <p:extLst>
      <p:ext uri="{BB962C8B-B14F-4D97-AF65-F5344CB8AC3E}">
        <p14:creationId xmlns:p14="http://schemas.microsoft.com/office/powerpoint/2010/main" val="12119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70330-2FFD-D032-E263-D164092B1B43}"/>
              </a:ext>
            </a:extLst>
          </p:cNvPr>
          <p:cNvSpPr>
            <a:spLocks noGrp="1"/>
          </p:cNvSpPr>
          <p:nvPr>
            <p:ph type="body" sz="quarter" idx="13"/>
          </p:nvPr>
        </p:nvSpPr>
        <p:spPr/>
        <p:txBody>
          <a:bodyPr/>
          <a:lstStyle/>
          <a:p>
            <a:r>
              <a:rPr lang="en-GB" dirty="0"/>
              <a:t>WNV is transmissible via MPHO</a:t>
            </a:r>
            <a:endParaRPr lang="en-SI" dirty="0"/>
          </a:p>
        </p:txBody>
      </p:sp>
      <p:graphicFrame>
        <p:nvGraphicFramePr>
          <p:cNvPr id="5" name="Chart 4">
            <a:extLst>
              <a:ext uri="{FF2B5EF4-FFF2-40B4-BE49-F238E27FC236}">
                <a16:creationId xmlns:a16="http://schemas.microsoft.com/office/drawing/2014/main" id="{13E33831-B139-A9B5-3CAA-E96FFFBF1BCF}"/>
              </a:ext>
            </a:extLst>
          </p:cNvPr>
          <p:cNvGraphicFramePr>
            <a:graphicFrameLocks/>
          </p:cNvGraphicFramePr>
          <p:nvPr>
            <p:extLst>
              <p:ext uri="{D42A27DB-BD31-4B8C-83A1-F6EECF244321}">
                <p14:modId xmlns:p14="http://schemas.microsoft.com/office/powerpoint/2010/main" val="2737749504"/>
              </p:ext>
            </p:extLst>
          </p:nvPr>
        </p:nvGraphicFramePr>
        <p:xfrm>
          <a:off x="307225" y="779033"/>
          <a:ext cx="6486980" cy="480306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1C90454-329D-FD77-4292-772ECBB22158}"/>
              </a:ext>
            </a:extLst>
          </p:cNvPr>
          <p:cNvSpPr txBox="1"/>
          <p:nvPr/>
        </p:nvSpPr>
        <p:spPr>
          <a:xfrm>
            <a:off x="211533" y="5592234"/>
            <a:ext cx="6878580" cy="523220"/>
          </a:xfrm>
          <a:prstGeom prst="rect">
            <a:avLst/>
          </a:prstGeom>
          <a:noFill/>
        </p:spPr>
        <p:txBody>
          <a:bodyPr wrap="square" rtlCol="0">
            <a:spAutoFit/>
          </a:bodyPr>
          <a:lstStyle/>
          <a:p>
            <a:r>
              <a:rPr lang="sv-SE" sz="1400" b="1" i="0" dirty="0">
                <a:solidFill>
                  <a:srgbClr val="333333"/>
                </a:solidFill>
                <a:effectLst/>
                <a:latin typeface="Times New Roman" panose="02020603050405020304" pitchFamily="18" charset="0"/>
              </a:rPr>
              <a:t>COMMISSION DIRECTIVE 2014/110/EU </a:t>
            </a:r>
            <a:r>
              <a:rPr lang="en-GB" sz="1400" dirty="0">
                <a:solidFill>
                  <a:srgbClr val="333333"/>
                </a:solidFill>
                <a:latin typeface="Times New Roman" panose="02020603050405020304" pitchFamily="18" charset="0"/>
              </a:rPr>
              <a:t>Donor deferral </a:t>
            </a:r>
            <a:r>
              <a:rPr lang="en-GB" sz="1400" b="0" i="0" dirty="0">
                <a:solidFill>
                  <a:srgbClr val="333333"/>
                </a:solidFill>
                <a:effectLst/>
                <a:latin typeface="Times New Roman" panose="02020603050405020304" pitchFamily="18" charset="0"/>
              </a:rPr>
              <a:t>28 days after leaving a risk area of locally acquired West Nile Virus unless an individual Nucleic Acid Test (NAT) is negative’</a:t>
            </a:r>
            <a:endParaRPr lang="en-SI" sz="1400" dirty="0"/>
          </a:p>
        </p:txBody>
      </p:sp>
      <p:pic>
        <p:nvPicPr>
          <p:cNvPr id="7" name="Picture 6">
            <a:extLst>
              <a:ext uri="{FF2B5EF4-FFF2-40B4-BE49-F238E27FC236}">
                <a16:creationId xmlns:a16="http://schemas.microsoft.com/office/drawing/2014/main" id="{DD540F8C-E955-9D4F-DD1B-9EA3ED2C21FC}"/>
              </a:ext>
            </a:extLst>
          </p:cNvPr>
          <p:cNvPicPr>
            <a:picLocks noChangeAspect="1"/>
          </p:cNvPicPr>
          <p:nvPr/>
        </p:nvPicPr>
        <p:blipFill rotWithShape="1">
          <a:blip r:embed="rId3"/>
          <a:srcRect b="866"/>
          <a:stretch/>
        </p:blipFill>
        <p:spPr>
          <a:xfrm>
            <a:off x="7185805" y="686200"/>
            <a:ext cx="4300048" cy="5529643"/>
          </a:xfrm>
          <a:prstGeom prst="rect">
            <a:avLst/>
          </a:prstGeom>
        </p:spPr>
      </p:pic>
    </p:spTree>
    <p:extLst>
      <p:ext uri="{BB962C8B-B14F-4D97-AF65-F5344CB8AC3E}">
        <p14:creationId xmlns:p14="http://schemas.microsoft.com/office/powerpoint/2010/main" val="2043436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28F50C-01E7-D9ED-994B-E53636446E24}"/>
              </a:ext>
            </a:extLst>
          </p:cNvPr>
          <p:cNvSpPr>
            <a:spLocks noGrp="1"/>
          </p:cNvSpPr>
          <p:nvPr>
            <p:ph type="body" sz="quarter" idx="13"/>
          </p:nvPr>
        </p:nvSpPr>
        <p:spPr/>
        <p:txBody>
          <a:bodyPr/>
          <a:lstStyle/>
          <a:p>
            <a:r>
              <a:rPr lang="en-GB" dirty="0"/>
              <a:t>Dengue Virus </a:t>
            </a:r>
            <a:r>
              <a:rPr lang="en-GB" i="1" dirty="0"/>
              <a:t>(</a:t>
            </a:r>
            <a:r>
              <a:rPr lang="en-GB" i="1" dirty="0" err="1"/>
              <a:t>Orthoflavivirus</a:t>
            </a:r>
            <a:r>
              <a:rPr lang="en-GB" i="1" dirty="0"/>
              <a:t> </a:t>
            </a:r>
            <a:r>
              <a:rPr lang="en-GB" i="1" dirty="0" err="1"/>
              <a:t>denguei</a:t>
            </a:r>
            <a:r>
              <a:rPr lang="en-GB" i="1" dirty="0"/>
              <a:t>)</a:t>
            </a:r>
            <a:endParaRPr lang="en-SI" i="1" dirty="0"/>
          </a:p>
          <a:p>
            <a:endParaRPr lang="en-SI" dirty="0"/>
          </a:p>
        </p:txBody>
      </p:sp>
      <p:pic>
        <p:nvPicPr>
          <p:cNvPr id="5" name="Picture 4" descr="http://t2.gstatic.com/images?q=tbn:ANd9GcSuZngBXX_QiUuylzNxejE9M-WLrHzz3VATo7krMKFzjkqUdAAwdQ">
            <a:extLst>
              <a:ext uri="{FF2B5EF4-FFF2-40B4-BE49-F238E27FC236}">
                <a16:creationId xmlns:a16="http://schemas.microsoft.com/office/drawing/2014/main" id="{A73B3E80-78DB-7D7F-5F12-AF3451A7DF1C}"/>
              </a:ext>
            </a:extLst>
          </p:cNvPr>
          <p:cNvPicPr>
            <a:picLocks noChangeAspect="1" noChangeArrowheads="1"/>
          </p:cNvPicPr>
          <p:nvPr/>
        </p:nvPicPr>
        <p:blipFill>
          <a:blip r:embed="rId2" cstate="print"/>
          <a:srcRect/>
          <a:stretch>
            <a:fillRect/>
          </a:stretch>
        </p:blipFill>
        <p:spPr bwMode="auto">
          <a:xfrm>
            <a:off x="4848447" y="1394691"/>
            <a:ext cx="2392325" cy="2360569"/>
          </a:xfrm>
          <a:prstGeom prst="rect">
            <a:avLst/>
          </a:prstGeom>
          <a:noFill/>
        </p:spPr>
      </p:pic>
      <p:sp>
        <p:nvSpPr>
          <p:cNvPr id="6" name="TextBox 5">
            <a:extLst>
              <a:ext uri="{FF2B5EF4-FFF2-40B4-BE49-F238E27FC236}">
                <a16:creationId xmlns:a16="http://schemas.microsoft.com/office/drawing/2014/main" id="{141581A1-748D-1F81-0BBC-15494402A955}"/>
              </a:ext>
            </a:extLst>
          </p:cNvPr>
          <p:cNvSpPr txBox="1"/>
          <p:nvPr/>
        </p:nvSpPr>
        <p:spPr>
          <a:xfrm>
            <a:off x="4221379" y="3781708"/>
            <a:ext cx="3551021" cy="2308324"/>
          </a:xfrm>
          <a:prstGeom prst="rect">
            <a:avLst/>
          </a:prstGeom>
          <a:solidFill>
            <a:srgbClr val="FFFFCC"/>
          </a:solidFill>
        </p:spPr>
        <p:txBody>
          <a:bodyPr wrap="square" rtlCol="0">
            <a:spAutoFit/>
          </a:bodyPr>
          <a:lstStyle/>
          <a:p>
            <a:pPr>
              <a:buFont typeface="Arial" pitchFamily="34" charset="0"/>
              <a:buChar char="•"/>
            </a:pPr>
            <a:r>
              <a:rPr lang="en-GB" dirty="0">
                <a:latin typeface="Calibri" pitchFamily="34" charset="0"/>
                <a:cs typeface="Calibri" pitchFamily="34" charset="0"/>
              </a:rPr>
              <a:t>Family: Flaviviridae; </a:t>
            </a:r>
          </a:p>
          <a:p>
            <a:pPr>
              <a:buFont typeface="Arial" pitchFamily="34" charset="0"/>
              <a:buChar char="•"/>
            </a:pPr>
            <a:r>
              <a:rPr lang="en-GB" dirty="0">
                <a:latin typeface="Calibri" pitchFamily="34" charset="0"/>
                <a:cs typeface="Calibri" pitchFamily="34" charset="0"/>
              </a:rPr>
              <a:t>Genus: </a:t>
            </a:r>
            <a:r>
              <a:rPr lang="en-GB" dirty="0" err="1">
                <a:latin typeface="Calibri" pitchFamily="34" charset="0"/>
                <a:cs typeface="Calibri" pitchFamily="34" charset="0"/>
              </a:rPr>
              <a:t>Orthoflavivirus</a:t>
            </a:r>
            <a:endParaRPr lang="en-GB" dirty="0">
              <a:latin typeface="Calibri" pitchFamily="34" charset="0"/>
              <a:cs typeface="Calibri" pitchFamily="34" charset="0"/>
            </a:endParaRPr>
          </a:p>
          <a:p>
            <a:pPr>
              <a:buFont typeface="Arial" pitchFamily="34" charset="0"/>
              <a:buChar char="•"/>
            </a:pPr>
            <a:r>
              <a:rPr lang="en-GB" sz="1800" dirty="0">
                <a:latin typeface="Calibri" pitchFamily="34" charset="0"/>
                <a:cs typeface="Calibri" pitchFamily="34" charset="0"/>
              </a:rPr>
              <a:t>Serotypes and genotypes:</a:t>
            </a:r>
          </a:p>
          <a:p>
            <a:pPr lvl="1">
              <a:buFont typeface="Arial" pitchFamily="34" charset="0"/>
              <a:buChar char="•"/>
            </a:pPr>
            <a:r>
              <a:rPr lang="en-GB" dirty="0">
                <a:latin typeface="Calibri" pitchFamily="34" charset="0"/>
                <a:cs typeface="Calibri" pitchFamily="34" charset="0"/>
              </a:rPr>
              <a:t>DENV1(5), DENV2(6),</a:t>
            </a:r>
          </a:p>
          <a:p>
            <a:pPr lvl="1">
              <a:buFont typeface="Arial" pitchFamily="34" charset="0"/>
              <a:buChar char="•"/>
            </a:pPr>
            <a:r>
              <a:rPr lang="en-GB" dirty="0">
                <a:latin typeface="Calibri" pitchFamily="34" charset="0"/>
                <a:cs typeface="Calibri" pitchFamily="34" charset="0"/>
              </a:rPr>
              <a:t>DENV3(5),DENV4(4)</a:t>
            </a:r>
          </a:p>
          <a:p>
            <a:pPr>
              <a:buFont typeface="Arial" pitchFamily="34" charset="0"/>
              <a:buChar char="•"/>
            </a:pPr>
            <a:r>
              <a:rPr lang="en-GB" sz="1800" dirty="0">
                <a:latin typeface="Calibri" pitchFamily="34" charset="0"/>
                <a:cs typeface="Calibri" pitchFamily="34" charset="0"/>
              </a:rPr>
              <a:t>Enveloped, ~50 nm in diameter</a:t>
            </a:r>
          </a:p>
          <a:p>
            <a:pPr>
              <a:buFont typeface="Arial" pitchFamily="34" charset="0"/>
              <a:buChar char="•"/>
            </a:pPr>
            <a:r>
              <a:rPr lang="en-GB" sz="1800" dirty="0">
                <a:latin typeface="Calibri" pitchFamily="34" charset="0"/>
                <a:cs typeface="Calibri" pitchFamily="34" charset="0"/>
              </a:rPr>
              <a:t> RNA, Linear, +ss RNA, ~10.7 kb</a:t>
            </a:r>
          </a:p>
          <a:p>
            <a:pPr>
              <a:buFont typeface="Arial" pitchFamily="34" charset="0"/>
              <a:buChar char="•"/>
            </a:pPr>
            <a:endParaRPr lang="en-SI" dirty="0"/>
          </a:p>
        </p:txBody>
      </p:sp>
      <p:pic>
        <p:nvPicPr>
          <p:cNvPr id="2050" name="Picture 2">
            <a:extLst>
              <a:ext uri="{FF2B5EF4-FFF2-40B4-BE49-F238E27FC236}">
                <a16:creationId xmlns:a16="http://schemas.microsoft.com/office/drawing/2014/main" id="{BD1A1BA9-8750-2CE7-9171-02F5E7124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93" y="1740888"/>
            <a:ext cx="2512021" cy="23845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BB5B4C-74AF-7F4B-47D4-2F6DBBF91E76}"/>
              </a:ext>
            </a:extLst>
          </p:cNvPr>
          <p:cNvSpPr txBox="1"/>
          <p:nvPr/>
        </p:nvSpPr>
        <p:spPr>
          <a:xfrm>
            <a:off x="864768" y="4267841"/>
            <a:ext cx="3051545" cy="1323439"/>
          </a:xfrm>
          <a:prstGeom prst="rect">
            <a:avLst/>
          </a:prstGeom>
          <a:solidFill>
            <a:schemeClr val="accent6">
              <a:lumMod val="95000"/>
            </a:schemeClr>
          </a:solidFill>
        </p:spPr>
        <p:txBody>
          <a:bodyPr wrap="square" rtlCol="0">
            <a:spAutoFit/>
          </a:bodyPr>
          <a:lstStyle/>
          <a:p>
            <a:r>
              <a:rPr lang="en-GB" sz="2000" dirty="0"/>
              <a:t>Mosquito vectors:</a:t>
            </a:r>
          </a:p>
          <a:p>
            <a:pPr marL="285750" indent="-285750">
              <a:buFont typeface="Arial" panose="020B0604020202020204" pitchFamily="34" charset="0"/>
              <a:buChar char="•"/>
            </a:pPr>
            <a:r>
              <a:rPr lang="en-GB" sz="2000" i="1" dirty="0"/>
              <a:t>Aedes aegypti</a:t>
            </a:r>
          </a:p>
          <a:p>
            <a:pPr marL="285750" indent="-285750">
              <a:buFont typeface="Arial" panose="020B0604020202020204" pitchFamily="34" charset="0"/>
              <a:buChar char="•"/>
            </a:pPr>
            <a:r>
              <a:rPr lang="en-GB" sz="2000" i="1" dirty="0"/>
              <a:t>Aedes albopictus</a:t>
            </a:r>
          </a:p>
          <a:p>
            <a:pPr marL="285750" indent="-285750">
              <a:buFont typeface="Arial" panose="020B0604020202020204" pitchFamily="34" charset="0"/>
              <a:buChar char="•"/>
            </a:pPr>
            <a:r>
              <a:rPr lang="en-GB" sz="2000" i="1" dirty="0"/>
              <a:t>Aedes </a:t>
            </a:r>
            <a:r>
              <a:rPr lang="en-GB" sz="2000" i="1" dirty="0" err="1"/>
              <a:t>polynesiensis</a:t>
            </a:r>
            <a:endParaRPr lang="en-SI" sz="2000" i="1" dirty="0"/>
          </a:p>
        </p:txBody>
      </p:sp>
      <p:pic>
        <p:nvPicPr>
          <p:cNvPr id="9" name="Picture 8">
            <a:extLst>
              <a:ext uri="{FF2B5EF4-FFF2-40B4-BE49-F238E27FC236}">
                <a16:creationId xmlns:a16="http://schemas.microsoft.com/office/drawing/2014/main" id="{6B27EA1D-B243-2287-AE67-A9A0856E89B6}"/>
              </a:ext>
            </a:extLst>
          </p:cNvPr>
          <p:cNvPicPr>
            <a:picLocks noChangeAspect="1"/>
          </p:cNvPicPr>
          <p:nvPr/>
        </p:nvPicPr>
        <p:blipFill>
          <a:blip r:embed="rId4"/>
          <a:srcRect r="28665"/>
          <a:stretch/>
        </p:blipFill>
        <p:spPr>
          <a:xfrm>
            <a:off x="8098213" y="1401319"/>
            <a:ext cx="3439738" cy="2498941"/>
          </a:xfrm>
          <a:prstGeom prst="rect">
            <a:avLst/>
          </a:prstGeom>
        </p:spPr>
      </p:pic>
      <p:sp>
        <p:nvSpPr>
          <p:cNvPr id="10" name="TextBox 9">
            <a:extLst>
              <a:ext uri="{FF2B5EF4-FFF2-40B4-BE49-F238E27FC236}">
                <a16:creationId xmlns:a16="http://schemas.microsoft.com/office/drawing/2014/main" id="{A6596C65-E420-773D-BDA5-31955ED2F264}"/>
              </a:ext>
            </a:extLst>
          </p:cNvPr>
          <p:cNvSpPr txBox="1"/>
          <p:nvPr/>
        </p:nvSpPr>
        <p:spPr>
          <a:xfrm>
            <a:off x="7772400" y="3913899"/>
            <a:ext cx="4291756" cy="2308324"/>
          </a:xfrm>
          <a:prstGeom prst="rect">
            <a:avLst/>
          </a:prstGeom>
          <a:noFill/>
        </p:spPr>
        <p:txBody>
          <a:bodyPr wrap="square" rtlCol="0">
            <a:spAutoFit/>
          </a:bodyPr>
          <a:lstStyle/>
          <a:p>
            <a:r>
              <a:rPr lang="en-GB" dirty="0"/>
              <a:t>Incubation  5–7 days (range 3–10 days)</a:t>
            </a:r>
          </a:p>
          <a:p>
            <a:r>
              <a:rPr lang="en-GB" dirty="0"/>
              <a:t>Asymptomatic cases 40%–80% </a:t>
            </a:r>
          </a:p>
          <a:p>
            <a:r>
              <a:rPr lang="en-GB" dirty="0"/>
              <a:t>Symptomatic</a:t>
            </a:r>
          </a:p>
          <a:p>
            <a:pPr marL="285750" indent="-285750">
              <a:buFont typeface="Arial" panose="020B0604020202020204" pitchFamily="34" charset="0"/>
              <a:buChar char="•"/>
            </a:pPr>
            <a:r>
              <a:rPr lang="en-GB" dirty="0">
                <a:solidFill>
                  <a:srgbClr val="292526"/>
                </a:solidFill>
                <a:latin typeface="Minion-Regular"/>
              </a:rPr>
              <a:t>Mild </a:t>
            </a:r>
            <a:r>
              <a:rPr lang="en-GB" sz="1800" b="0" i="0" u="none" strike="noStrike" baseline="0" dirty="0">
                <a:solidFill>
                  <a:srgbClr val="292526"/>
                </a:solidFill>
                <a:latin typeface="Minion-Regular"/>
              </a:rPr>
              <a:t>febrile illness</a:t>
            </a:r>
            <a:endParaRPr lang="en-GB" dirty="0"/>
          </a:p>
          <a:p>
            <a:pPr marL="285750" indent="-285750">
              <a:buFont typeface="Arial" panose="020B0604020202020204" pitchFamily="34" charset="0"/>
              <a:buChar char="•"/>
            </a:pPr>
            <a:r>
              <a:rPr lang="en-GB" dirty="0"/>
              <a:t>Dengue Fever</a:t>
            </a:r>
          </a:p>
          <a:p>
            <a:pPr marL="285750" indent="-285750">
              <a:buFont typeface="Arial" panose="020B0604020202020204" pitchFamily="34" charset="0"/>
              <a:buChar char="•"/>
            </a:pPr>
            <a:r>
              <a:rPr lang="en-GB" dirty="0"/>
              <a:t>Dengue Shock Syndrome</a:t>
            </a:r>
          </a:p>
          <a:p>
            <a:pPr marL="285750" indent="-285750" algn="l">
              <a:buFont typeface="Arial" panose="020B0604020202020204" pitchFamily="34" charset="0"/>
              <a:buChar char="•"/>
            </a:pPr>
            <a:r>
              <a:rPr lang="sv-SE" sz="1800" b="0" i="0" u="none" strike="noStrike" baseline="0" dirty="0">
                <a:solidFill>
                  <a:srgbClr val="292526"/>
                </a:solidFill>
                <a:latin typeface="Minion-Regular"/>
              </a:rPr>
              <a:t>Massive </a:t>
            </a:r>
            <a:r>
              <a:rPr lang="en-GB" sz="1800" b="0" i="0" u="none" strike="noStrike" baseline="0" dirty="0">
                <a:solidFill>
                  <a:srgbClr val="292526"/>
                </a:solidFill>
                <a:latin typeface="Minion-Regular"/>
              </a:rPr>
              <a:t>haemorrhage, organ failure and Neurological disease</a:t>
            </a:r>
            <a:endParaRPr lang="en-SI" dirty="0"/>
          </a:p>
        </p:txBody>
      </p:sp>
      <p:sp>
        <p:nvSpPr>
          <p:cNvPr id="12" name="Text Placeholder 11">
            <a:extLst>
              <a:ext uri="{FF2B5EF4-FFF2-40B4-BE49-F238E27FC236}">
                <a16:creationId xmlns:a16="http://schemas.microsoft.com/office/drawing/2014/main" id="{9C2E2F73-2074-398E-E78B-BB3437292D14}"/>
              </a:ext>
            </a:extLst>
          </p:cNvPr>
          <p:cNvSpPr>
            <a:spLocks noGrp="1"/>
          </p:cNvSpPr>
          <p:nvPr>
            <p:ph type="body" sz="quarter" idx="17"/>
          </p:nvPr>
        </p:nvSpPr>
        <p:spPr/>
        <p:txBody>
          <a:bodyPr/>
          <a:lstStyle/>
          <a:p>
            <a:r>
              <a:rPr lang="en-GB" dirty="0"/>
              <a:t>Virus, vectors, infection transmission cycle, clinical picture </a:t>
            </a:r>
            <a:endParaRPr lang="en-SI" dirty="0"/>
          </a:p>
          <a:p>
            <a:endParaRPr lang="en-SI" dirty="0"/>
          </a:p>
        </p:txBody>
      </p:sp>
    </p:spTree>
    <p:extLst>
      <p:ext uri="{BB962C8B-B14F-4D97-AF65-F5344CB8AC3E}">
        <p14:creationId xmlns:p14="http://schemas.microsoft.com/office/powerpoint/2010/main" val="2178727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9930DA-0124-FC49-B050-C09717FA4225}"/>
              </a:ext>
            </a:extLst>
          </p:cNvPr>
          <p:cNvSpPr>
            <a:spLocks noGrp="1"/>
          </p:cNvSpPr>
          <p:nvPr>
            <p:ph type="body" sz="quarter" idx="13"/>
          </p:nvPr>
        </p:nvSpPr>
        <p:spPr/>
        <p:txBody>
          <a:bodyPr/>
          <a:lstStyle/>
          <a:p>
            <a:r>
              <a:rPr lang="en-GB" dirty="0"/>
              <a:t>Dengue Virus </a:t>
            </a:r>
            <a:r>
              <a:rPr lang="en-GB" i="1" dirty="0"/>
              <a:t>(</a:t>
            </a:r>
            <a:r>
              <a:rPr lang="en-GB" i="1" dirty="0" err="1"/>
              <a:t>Orthoflavivirus</a:t>
            </a:r>
            <a:r>
              <a:rPr lang="en-GB" i="1" dirty="0"/>
              <a:t> </a:t>
            </a:r>
            <a:r>
              <a:rPr lang="en-GB" i="1" dirty="0" err="1"/>
              <a:t>denguei</a:t>
            </a:r>
            <a:r>
              <a:rPr lang="en-GB" i="1" dirty="0"/>
              <a:t>)</a:t>
            </a:r>
            <a:endParaRPr lang="en-SI" i="1" dirty="0"/>
          </a:p>
        </p:txBody>
      </p:sp>
      <p:pic>
        <p:nvPicPr>
          <p:cNvPr id="1026" name="Picture 2" descr="Three-month dengue virus disease case notification rate per 100 000 population, July-September 2024">
            <a:extLst>
              <a:ext uri="{FF2B5EF4-FFF2-40B4-BE49-F238E27FC236}">
                <a16:creationId xmlns:a16="http://schemas.microsoft.com/office/drawing/2014/main" id="{2500CFED-136B-0DD0-9F47-46F82326D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06" y="1240698"/>
            <a:ext cx="6139173" cy="40191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7FCC82C1-5020-53F8-B252-E59A50DC480D}"/>
              </a:ext>
            </a:extLst>
          </p:cNvPr>
          <p:cNvGraphicFramePr>
            <a:graphicFrameLocks/>
          </p:cNvGraphicFramePr>
          <p:nvPr>
            <p:extLst>
              <p:ext uri="{D42A27DB-BD31-4B8C-83A1-F6EECF244321}">
                <p14:modId xmlns:p14="http://schemas.microsoft.com/office/powerpoint/2010/main" val="2231237936"/>
              </p:ext>
            </p:extLst>
          </p:nvPr>
        </p:nvGraphicFramePr>
        <p:xfrm>
          <a:off x="6928255" y="3817088"/>
          <a:ext cx="5046552" cy="2371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191135826"/>
              </p:ext>
            </p:extLst>
          </p:nvPr>
        </p:nvGraphicFramePr>
        <p:xfrm>
          <a:off x="6724510" y="1158161"/>
          <a:ext cx="5295328" cy="286634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CD61E083-FAC7-C708-498F-A4B0B0B5D70C}"/>
              </a:ext>
            </a:extLst>
          </p:cNvPr>
          <p:cNvSpPr txBox="1"/>
          <p:nvPr/>
        </p:nvSpPr>
        <p:spPr>
          <a:xfrm>
            <a:off x="879954" y="779033"/>
            <a:ext cx="5216046" cy="461665"/>
          </a:xfrm>
          <a:prstGeom prst="rect">
            <a:avLst/>
          </a:prstGeom>
          <a:noFill/>
        </p:spPr>
        <p:txBody>
          <a:bodyPr wrap="square" rtlCol="0">
            <a:spAutoFit/>
          </a:bodyPr>
          <a:lstStyle/>
          <a:p>
            <a:r>
              <a:rPr lang="en-GB" sz="1200" b="1" i="0" dirty="0">
                <a:solidFill>
                  <a:srgbClr val="333333"/>
                </a:solidFill>
                <a:effectLst/>
                <a:latin typeface="MetaPro"/>
              </a:rPr>
              <a:t>Three-month DENV disease case notification rate per 100 000 population, </a:t>
            </a:r>
          </a:p>
          <a:p>
            <a:pPr algn="ctr"/>
            <a:r>
              <a:rPr lang="en-GB" sz="1200" b="1" i="0" dirty="0">
                <a:solidFill>
                  <a:srgbClr val="333333"/>
                </a:solidFill>
                <a:effectLst/>
                <a:latin typeface="MetaPro"/>
              </a:rPr>
              <a:t>July-September 2024</a:t>
            </a:r>
          </a:p>
        </p:txBody>
      </p:sp>
      <p:sp>
        <p:nvSpPr>
          <p:cNvPr id="11" name="TextBox 10">
            <a:extLst>
              <a:ext uri="{FF2B5EF4-FFF2-40B4-BE49-F238E27FC236}">
                <a16:creationId xmlns:a16="http://schemas.microsoft.com/office/drawing/2014/main" id="{D676581F-71D2-9CCA-ECE2-CA2125123422}"/>
              </a:ext>
            </a:extLst>
          </p:cNvPr>
          <p:cNvSpPr txBox="1"/>
          <p:nvPr/>
        </p:nvSpPr>
        <p:spPr>
          <a:xfrm>
            <a:off x="5151566" y="6188803"/>
            <a:ext cx="2698175" cy="246221"/>
          </a:xfrm>
          <a:prstGeom prst="rect">
            <a:avLst/>
          </a:prstGeom>
          <a:noFill/>
        </p:spPr>
        <p:txBody>
          <a:bodyPr wrap="none" rtlCol="0">
            <a:spAutoFit/>
          </a:bodyPr>
          <a:lstStyle/>
          <a:p>
            <a:r>
              <a:rPr lang="en-GB" sz="1000" dirty="0"/>
              <a:t>ECDC: Annual epidemiological reports DENV.</a:t>
            </a:r>
            <a:endParaRPr lang="en-SI" sz="1000" dirty="0"/>
          </a:p>
        </p:txBody>
      </p:sp>
      <p:sp>
        <p:nvSpPr>
          <p:cNvPr id="12" name="TextBox 11">
            <a:extLst>
              <a:ext uri="{FF2B5EF4-FFF2-40B4-BE49-F238E27FC236}">
                <a16:creationId xmlns:a16="http://schemas.microsoft.com/office/drawing/2014/main" id="{C5F8296D-5A65-D1D9-CCB6-7F8CB6184A0E}"/>
              </a:ext>
            </a:extLst>
          </p:cNvPr>
          <p:cNvSpPr txBox="1"/>
          <p:nvPr/>
        </p:nvSpPr>
        <p:spPr>
          <a:xfrm>
            <a:off x="761745" y="5463413"/>
            <a:ext cx="5839229" cy="307777"/>
          </a:xfrm>
          <a:prstGeom prst="rect">
            <a:avLst/>
          </a:prstGeom>
          <a:noFill/>
        </p:spPr>
        <p:txBody>
          <a:bodyPr wrap="square" rtlCol="0">
            <a:spAutoFit/>
          </a:bodyPr>
          <a:lstStyle/>
          <a:p>
            <a:r>
              <a:rPr lang="en-GB" sz="1400" b="1" i="0" dirty="0">
                <a:solidFill>
                  <a:srgbClr val="333333"/>
                </a:solidFill>
                <a:effectLst/>
                <a:latin typeface="Roboto" panose="02000000000000000000" pitchFamily="2" charset="0"/>
              </a:rPr>
              <a:t>2024 - &gt; 13 million dengue cases and &gt; 8500 dengue-related deaths</a:t>
            </a:r>
            <a:endParaRPr lang="en-SI" sz="1400" b="1" dirty="0"/>
          </a:p>
        </p:txBody>
      </p:sp>
      <p:sp>
        <p:nvSpPr>
          <p:cNvPr id="13" name="TextBox 12">
            <a:extLst>
              <a:ext uri="{FF2B5EF4-FFF2-40B4-BE49-F238E27FC236}">
                <a16:creationId xmlns:a16="http://schemas.microsoft.com/office/drawing/2014/main" id="{4E88E127-E635-90FD-A86F-BB468E610643}"/>
              </a:ext>
            </a:extLst>
          </p:cNvPr>
          <p:cNvSpPr txBox="1"/>
          <p:nvPr/>
        </p:nvSpPr>
        <p:spPr>
          <a:xfrm>
            <a:off x="7504817" y="881162"/>
            <a:ext cx="3774944" cy="276999"/>
          </a:xfrm>
          <a:prstGeom prst="rect">
            <a:avLst/>
          </a:prstGeom>
          <a:noFill/>
        </p:spPr>
        <p:txBody>
          <a:bodyPr wrap="none" rtlCol="0">
            <a:spAutoFit/>
          </a:bodyPr>
          <a:lstStyle/>
          <a:p>
            <a:r>
              <a:rPr lang="en-GB" sz="1200" b="1" dirty="0"/>
              <a:t>Dengue cases and rates by year, EU/EEA, 2018–2022</a:t>
            </a:r>
            <a:endParaRPr lang="en-SI" sz="1200" b="1" dirty="0"/>
          </a:p>
        </p:txBody>
      </p:sp>
    </p:spTree>
    <p:extLst>
      <p:ext uri="{BB962C8B-B14F-4D97-AF65-F5344CB8AC3E}">
        <p14:creationId xmlns:p14="http://schemas.microsoft.com/office/powerpoint/2010/main" val="3379698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F90D60-52A5-E8F7-94B2-2392138BD15F}"/>
              </a:ext>
            </a:extLst>
          </p:cNvPr>
          <p:cNvSpPr>
            <a:spLocks noGrp="1"/>
          </p:cNvSpPr>
          <p:nvPr>
            <p:ph type="body" sz="quarter" idx="13"/>
          </p:nvPr>
        </p:nvSpPr>
        <p:spPr/>
        <p:txBody>
          <a:bodyPr/>
          <a:lstStyle/>
          <a:p>
            <a:r>
              <a:rPr lang="en-GB" dirty="0"/>
              <a:t>Chikungunya virus </a:t>
            </a:r>
            <a:r>
              <a:rPr lang="en-GB" i="1" dirty="0"/>
              <a:t>(</a:t>
            </a:r>
            <a:r>
              <a:rPr lang="sv-SE" b="0" i="1" dirty="0">
                <a:solidFill>
                  <a:srgbClr val="777777"/>
                </a:solidFill>
                <a:effectLst/>
              </a:rPr>
              <a:t>Alphavirus chikungunya)</a:t>
            </a:r>
            <a:endParaRPr lang="en-SI" dirty="0"/>
          </a:p>
          <a:p>
            <a:endParaRPr lang="en-SI" dirty="0"/>
          </a:p>
        </p:txBody>
      </p:sp>
      <p:sp>
        <p:nvSpPr>
          <p:cNvPr id="4" name="Text Placeholder 3">
            <a:extLst>
              <a:ext uri="{FF2B5EF4-FFF2-40B4-BE49-F238E27FC236}">
                <a16:creationId xmlns:a16="http://schemas.microsoft.com/office/drawing/2014/main" id="{9C8FB40B-AEA8-1B57-9A43-2ACC1A9CD402}"/>
              </a:ext>
            </a:extLst>
          </p:cNvPr>
          <p:cNvSpPr>
            <a:spLocks noGrp="1"/>
          </p:cNvSpPr>
          <p:nvPr>
            <p:ph type="body" sz="quarter" idx="17"/>
          </p:nvPr>
        </p:nvSpPr>
        <p:spPr/>
        <p:txBody>
          <a:bodyPr/>
          <a:lstStyle/>
          <a:p>
            <a:r>
              <a:rPr lang="en-GB" dirty="0"/>
              <a:t>Virus, vectors, infection transmission cycle, clinical picture </a:t>
            </a:r>
            <a:endParaRPr lang="en-SI" dirty="0"/>
          </a:p>
          <a:p>
            <a:endParaRPr lang="en-SI" dirty="0"/>
          </a:p>
        </p:txBody>
      </p:sp>
      <p:pic>
        <p:nvPicPr>
          <p:cNvPr id="3074" name="Picture 2">
            <a:extLst>
              <a:ext uri="{FF2B5EF4-FFF2-40B4-BE49-F238E27FC236}">
                <a16:creationId xmlns:a16="http://schemas.microsoft.com/office/drawing/2014/main" id="{F3168689-C93F-7E6E-5C8E-7D3A36F06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042" y="1394691"/>
            <a:ext cx="5011509" cy="28246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099451C-35BD-8DE6-7764-ECDA071A8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6" y="1659711"/>
            <a:ext cx="2512021" cy="2384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DEE5C8-8457-2479-2C70-F196D0F6E689}"/>
              </a:ext>
            </a:extLst>
          </p:cNvPr>
          <p:cNvSpPr txBox="1"/>
          <p:nvPr/>
        </p:nvSpPr>
        <p:spPr>
          <a:xfrm>
            <a:off x="369328" y="4423895"/>
            <a:ext cx="3051545" cy="1323439"/>
          </a:xfrm>
          <a:prstGeom prst="rect">
            <a:avLst/>
          </a:prstGeom>
          <a:solidFill>
            <a:schemeClr val="accent6">
              <a:lumMod val="95000"/>
            </a:schemeClr>
          </a:solidFill>
        </p:spPr>
        <p:txBody>
          <a:bodyPr wrap="square" rtlCol="0">
            <a:spAutoFit/>
          </a:bodyPr>
          <a:lstStyle/>
          <a:p>
            <a:r>
              <a:rPr lang="en-GB" sz="2000" dirty="0"/>
              <a:t>Mosquito vectors:</a:t>
            </a:r>
          </a:p>
          <a:p>
            <a:pPr marL="285750" indent="-285750">
              <a:buFont typeface="Arial" panose="020B0604020202020204" pitchFamily="34" charset="0"/>
              <a:buChar char="•"/>
            </a:pPr>
            <a:r>
              <a:rPr lang="en-GB" sz="2000" i="1" dirty="0"/>
              <a:t>Aedes aegypti</a:t>
            </a:r>
          </a:p>
          <a:p>
            <a:pPr marL="285750" indent="-285750">
              <a:buFont typeface="Arial" panose="020B0604020202020204" pitchFamily="34" charset="0"/>
              <a:buChar char="•"/>
            </a:pPr>
            <a:r>
              <a:rPr lang="en-GB" sz="2000" i="1" dirty="0"/>
              <a:t>Aedes albopictus</a:t>
            </a:r>
          </a:p>
          <a:p>
            <a:pPr marL="285750" indent="-285750">
              <a:buFont typeface="Arial" panose="020B0604020202020204" pitchFamily="34" charset="0"/>
              <a:buChar char="•"/>
            </a:pPr>
            <a:r>
              <a:rPr lang="en-GB" sz="2000" i="1" dirty="0"/>
              <a:t>Other species</a:t>
            </a:r>
            <a:endParaRPr lang="en-SI" sz="2000" i="1" dirty="0"/>
          </a:p>
        </p:txBody>
      </p:sp>
      <p:pic>
        <p:nvPicPr>
          <p:cNvPr id="8" name="Picture 7">
            <a:extLst>
              <a:ext uri="{FF2B5EF4-FFF2-40B4-BE49-F238E27FC236}">
                <a16:creationId xmlns:a16="http://schemas.microsoft.com/office/drawing/2014/main" id="{B8316D47-D4A3-8B47-E727-43C9516C5AFA}"/>
              </a:ext>
            </a:extLst>
          </p:cNvPr>
          <p:cNvPicPr>
            <a:picLocks noChangeAspect="1"/>
          </p:cNvPicPr>
          <p:nvPr/>
        </p:nvPicPr>
        <p:blipFill>
          <a:blip r:embed="rId4"/>
          <a:srcRect l="5099" t="4503" r="30834" b="620"/>
          <a:stretch/>
        </p:blipFill>
        <p:spPr>
          <a:xfrm>
            <a:off x="8277751" y="1635648"/>
            <a:ext cx="3489376" cy="2583712"/>
          </a:xfrm>
          <a:prstGeom prst="rect">
            <a:avLst/>
          </a:prstGeom>
        </p:spPr>
      </p:pic>
      <p:sp>
        <p:nvSpPr>
          <p:cNvPr id="7" name="TextBox 6">
            <a:extLst>
              <a:ext uri="{FF2B5EF4-FFF2-40B4-BE49-F238E27FC236}">
                <a16:creationId xmlns:a16="http://schemas.microsoft.com/office/drawing/2014/main" id="{66AAFBC4-02B4-CC2D-B90F-67E507FC1DE9}"/>
              </a:ext>
            </a:extLst>
          </p:cNvPr>
          <p:cNvSpPr txBox="1"/>
          <p:nvPr/>
        </p:nvSpPr>
        <p:spPr>
          <a:xfrm>
            <a:off x="3598808" y="4346951"/>
            <a:ext cx="4210493" cy="1477328"/>
          </a:xfrm>
          <a:prstGeom prst="rect">
            <a:avLst/>
          </a:prstGeom>
          <a:solidFill>
            <a:srgbClr val="FFFFCC"/>
          </a:solidFill>
        </p:spPr>
        <p:txBody>
          <a:bodyPr wrap="square" rtlCol="0">
            <a:spAutoFit/>
          </a:bodyPr>
          <a:lstStyle/>
          <a:p>
            <a:pPr algn="l"/>
            <a:r>
              <a:rPr lang="en-GB" sz="1800" b="0" i="0" u="none" strike="noStrike" baseline="0" dirty="0">
                <a:latin typeface="AdvOT569473da"/>
              </a:rPr>
              <a:t>Family: </a:t>
            </a:r>
            <a:r>
              <a:rPr lang="en-GB" sz="1800" b="0" i="0" u="none" strike="noStrike" baseline="0" dirty="0" err="1">
                <a:latin typeface="AdvOTf2679e53.I"/>
              </a:rPr>
              <a:t>Togaviridae</a:t>
            </a:r>
            <a:r>
              <a:rPr lang="en-GB" sz="1800" b="0" i="0" u="none" strike="noStrike" baseline="0" dirty="0">
                <a:latin typeface="AdvOT569473da"/>
              </a:rPr>
              <a:t>; Genus: </a:t>
            </a:r>
            <a:r>
              <a:rPr lang="en-GB" sz="1800" b="0" i="0" u="none" strike="noStrike" baseline="0" dirty="0">
                <a:latin typeface="AdvOTf2679e53.I"/>
              </a:rPr>
              <a:t>Alphavirus (29)</a:t>
            </a:r>
          </a:p>
          <a:p>
            <a:pPr algn="l"/>
            <a:r>
              <a:rPr lang="sv-SE" dirty="0">
                <a:latin typeface="AdvOT569473da"/>
              </a:rPr>
              <a:t>G</a:t>
            </a:r>
            <a:r>
              <a:rPr lang="sv-SE" sz="1800" b="0" i="0" u="none" strike="noStrike" baseline="0" dirty="0">
                <a:latin typeface="AdvOT569473da"/>
              </a:rPr>
              <a:t>enotypes: </a:t>
            </a:r>
          </a:p>
          <a:p>
            <a:pPr algn="l"/>
            <a:r>
              <a:rPr lang="sv-SE" sz="1800" b="0" i="0" u="none" strike="noStrike" baseline="0" dirty="0">
                <a:latin typeface="AdvOT569473da"/>
              </a:rPr>
              <a:t>Asian and East Central South African (ECSA)</a:t>
            </a:r>
          </a:p>
          <a:p>
            <a:r>
              <a:rPr lang="en-GB" sz="1800" dirty="0">
                <a:latin typeface="Calibri" pitchFamily="34" charset="0"/>
                <a:cs typeface="Calibri" pitchFamily="34" charset="0"/>
              </a:rPr>
              <a:t>Enveloped, ~50 nm in diameter</a:t>
            </a:r>
            <a:endParaRPr lang="en-GB" dirty="0">
              <a:latin typeface="AdvOTf2679e53.I"/>
            </a:endParaRPr>
          </a:p>
          <a:p>
            <a:pPr algn="l"/>
            <a:r>
              <a:rPr lang="en-GB" dirty="0"/>
              <a:t>RNA -  </a:t>
            </a:r>
            <a:r>
              <a:rPr lang="sv-SE" dirty="0">
                <a:latin typeface="AdvOT569473da"/>
              </a:rPr>
              <a:t>l</a:t>
            </a:r>
            <a:r>
              <a:rPr lang="sv-SE" sz="1800" b="0" i="0" u="none" strike="noStrike" baseline="0" dirty="0">
                <a:latin typeface="AdvOT569473da"/>
              </a:rPr>
              <a:t>inear, +ss, </a:t>
            </a:r>
            <a:r>
              <a:rPr lang="en-GB" sz="1800" b="0" i="0" u="none" strike="noStrike" baseline="0" dirty="0">
                <a:latin typeface="AdvOT569473da"/>
              </a:rPr>
              <a:t> 11.8 kb in length</a:t>
            </a:r>
            <a:endParaRPr lang="en-SI" dirty="0"/>
          </a:p>
        </p:txBody>
      </p:sp>
      <p:sp>
        <p:nvSpPr>
          <p:cNvPr id="9" name="TextBox 8">
            <a:extLst>
              <a:ext uri="{FF2B5EF4-FFF2-40B4-BE49-F238E27FC236}">
                <a16:creationId xmlns:a16="http://schemas.microsoft.com/office/drawing/2014/main" id="{3A60FDAD-4670-8B1D-D1C2-A0EB61FD96CE}"/>
              </a:ext>
            </a:extLst>
          </p:cNvPr>
          <p:cNvSpPr txBox="1"/>
          <p:nvPr/>
        </p:nvSpPr>
        <p:spPr>
          <a:xfrm>
            <a:off x="7931066" y="4184279"/>
            <a:ext cx="3891606" cy="2308324"/>
          </a:xfrm>
          <a:prstGeom prst="rect">
            <a:avLst/>
          </a:prstGeom>
          <a:noFill/>
        </p:spPr>
        <p:txBody>
          <a:bodyPr wrap="square" rtlCol="0">
            <a:spAutoFit/>
          </a:bodyPr>
          <a:lstStyle/>
          <a:p>
            <a:pPr algn="l"/>
            <a:r>
              <a:rPr lang="en-GB" dirty="0"/>
              <a:t>Incubation is </a:t>
            </a:r>
            <a:r>
              <a:rPr lang="en-GB" sz="1800" b="0" i="0" u="none" strike="noStrike" baseline="0" dirty="0">
                <a:latin typeface="AdvOT569473da"/>
              </a:rPr>
              <a:t>3 to 12 days, without a </a:t>
            </a:r>
            <a:r>
              <a:rPr lang="sv-SE" sz="1800" b="0" i="0" u="none" strike="noStrike" baseline="0" dirty="0">
                <a:latin typeface="AdvOT569473da"/>
              </a:rPr>
              <a:t>prodrome</a:t>
            </a:r>
          </a:p>
          <a:p>
            <a:pPr algn="l"/>
            <a:r>
              <a:rPr lang="en-GB" dirty="0"/>
              <a:t>Asymptomatic cases </a:t>
            </a:r>
          </a:p>
          <a:p>
            <a:pPr algn="l"/>
            <a:r>
              <a:rPr lang="en-GB" dirty="0"/>
              <a:t>Symptomatic</a:t>
            </a:r>
          </a:p>
          <a:p>
            <a:pPr algn="l"/>
            <a:r>
              <a:rPr lang="en-GB" sz="1800" b="0" i="0" u="none" strike="noStrike" baseline="0" dirty="0">
                <a:latin typeface="AdvOT569473da"/>
              </a:rPr>
              <a:t>headache, myalgia, polyarthralgia</a:t>
            </a:r>
            <a:r>
              <a:rPr lang="en-GB" dirty="0">
                <a:latin typeface="AdvOT569473da"/>
              </a:rPr>
              <a:t> &gt; </a:t>
            </a:r>
            <a:r>
              <a:rPr lang="en-GB" sz="1800" b="0" i="0" u="none" strike="noStrike" baseline="0" dirty="0">
                <a:latin typeface="AdvOT569473da"/>
              </a:rPr>
              <a:t>, pruritic, maculopapular concurrent with </a:t>
            </a:r>
            <a:r>
              <a:rPr lang="sv-SE" sz="1800" b="0" i="0" u="none" strike="noStrike" baseline="0" dirty="0">
                <a:latin typeface="AdvOT569473da"/>
              </a:rPr>
              <a:t>leukopenia.</a:t>
            </a:r>
            <a:endParaRPr lang="en-GB" dirty="0"/>
          </a:p>
          <a:p>
            <a:endParaRPr lang="en-SI" dirty="0"/>
          </a:p>
        </p:txBody>
      </p:sp>
    </p:spTree>
    <p:extLst>
      <p:ext uri="{BB962C8B-B14F-4D97-AF65-F5344CB8AC3E}">
        <p14:creationId xmlns:p14="http://schemas.microsoft.com/office/powerpoint/2010/main" val="276658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E01759-DE33-30E1-DB04-CEA1033B48CE}"/>
              </a:ext>
            </a:extLst>
          </p:cNvPr>
          <p:cNvSpPr>
            <a:spLocks noGrp="1"/>
          </p:cNvSpPr>
          <p:nvPr>
            <p:ph type="body" sz="quarter" idx="13"/>
          </p:nvPr>
        </p:nvSpPr>
        <p:spPr/>
        <p:txBody>
          <a:bodyPr/>
          <a:lstStyle/>
          <a:p>
            <a:r>
              <a:rPr lang="en-GB" dirty="0"/>
              <a:t>Chikungunya virus </a:t>
            </a:r>
            <a:r>
              <a:rPr lang="en-GB" i="1" dirty="0"/>
              <a:t>(</a:t>
            </a:r>
            <a:r>
              <a:rPr lang="sv-SE" b="0" i="1" dirty="0">
                <a:solidFill>
                  <a:srgbClr val="777777"/>
                </a:solidFill>
                <a:effectLst/>
              </a:rPr>
              <a:t>Alphavirus chikungunya)</a:t>
            </a:r>
            <a:endParaRPr lang="en-SI" dirty="0"/>
          </a:p>
        </p:txBody>
      </p:sp>
      <p:graphicFrame>
        <p:nvGraphicFramePr>
          <p:cNvPr id="5" name="Chart 4">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2824412716"/>
              </p:ext>
            </p:extLst>
          </p:nvPr>
        </p:nvGraphicFramePr>
        <p:xfrm>
          <a:off x="6345422" y="779034"/>
          <a:ext cx="5105843" cy="3463358"/>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descr="Three-month Chikungunya virus disease case notification rate per 100 000 population, July-September 2024">
            <a:extLst>
              <a:ext uri="{FF2B5EF4-FFF2-40B4-BE49-F238E27FC236}">
                <a16:creationId xmlns:a16="http://schemas.microsoft.com/office/drawing/2014/main" id="{C1BF6AED-2CE3-E0EB-4D79-2C15F862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25" y="907418"/>
            <a:ext cx="6323197" cy="39659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99009EBF-795B-E486-0E0C-76935D38D16F}"/>
              </a:ext>
            </a:extLst>
          </p:cNvPr>
          <p:cNvGraphicFramePr>
            <a:graphicFrameLocks/>
          </p:cNvGraphicFramePr>
          <p:nvPr>
            <p:extLst>
              <p:ext uri="{D42A27DB-BD31-4B8C-83A1-F6EECF244321}">
                <p14:modId xmlns:p14="http://schemas.microsoft.com/office/powerpoint/2010/main" val="2292556352"/>
              </p:ext>
            </p:extLst>
          </p:nvPr>
        </p:nvGraphicFramePr>
        <p:xfrm>
          <a:off x="7091917" y="4114802"/>
          <a:ext cx="4486939" cy="216904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03F31AA-DF0C-0F95-ACCC-D93686D57A3E}"/>
              </a:ext>
            </a:extLst>
          </p:cNvPr>
          <p:cNvSpPr txBox="1"/>
          <p:nvPr/>
        </p:nvSpPr>
        <p:spPr>
          <a:xfrm>
            <a:off x="567070" y="5001748"/>
            <a:ext cx="6657101" cy="1077218"/>
          </a:xfrm>
          <a:prstGeom prst="rect">
            <a:avLst/>
          </a:prstGeom>
          <a:noFill/>
        </p:spPr>
        <p:txBody>
          <a:bodyPr wrap="square" rtlCol="0">
            <a:spAutoFit/>
          </a:bodyPr>
          <a:lstStyle/>
          <a:p>
            <a:pPr algn="l"/>
            <a:r>
              <a:rPr lang="en-GB" sz="1600" i="0" dirty="0">
                <a:solidFill>
                  <a:srgbClr val="333333"/>
                </a:solidFill>
                <a:effectLst/>
                <a:latin typeface="Verdana" panose="020B0604030504040204" pitchFamily="34" charset="0"/>
                <a:ea typeface="Verdana" panose="020B0604030504040204" pitchFamily="34" charset="0"/>
              </a:rPr>
              <a:t>In 2024 (30 September)~ 460 000 CHIKVD cases and 170 CHIKVD-associated deaths worldwide. </a:t>
            </a:r>
          </a:p>
          <a:p>
            <a:pPr algn="l"/>
            <a:r>
              <a:rPr lang="en-GB" sz="1600" i="0" dirty="0">
                <a:solidFill>
                  <a:srgbClr val="333333"/>
                </a:solidFill>
                <a:effectLst/>
                <a:latin typeface="Verdana" panose="020B0604030504040204" pitchFamily="34" charset="0"/>
                <a:ea typeface="Verdana" panose="020B0604030504040204" pitchFamily="34" charset="0"/>
              </a:rPr>
              <a:t>A total of 23 countries reported CHIKVD cases from the Americas (15), Asia (6), Africa (1), and Europe (1).</a:t>
            </a:r>
            <a:endParaRPr lang="en-SI"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56937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A0FD1-F758-B38F-D001-9E3211D00036}"/>
              </a:ext>
            </a:extLst>
          </p:cNvPr>
          <p:cNvSpPr>
            <a:spLocks noGrp="1"/>
          </p:cNvSpPr>
          <p:nvPr>
            <p:ph type="body" sz="quarter" idx="13"/>
          </p:nvPr>
        </p:nvSpPr>
        <p:spPr/>
        <p:txBody>
          <a:bodyPr/>
          <a:lstStyle/>
          <a:p>
            <a:r>
              <a:rPr lang="sv-SE" dirty="0"/>
              <a:t>ZIKA virus </a:t>
            </a:r>
            <a:r>
              <a:rPr lang="sv-SE" i="1" dirty="0"/>
              <a:t>(Orthoflavivirus zikaense)</a:t>
            </a:r>
          </a:p>
          <a:p>
            <a:endParaRPr lang="en-SI" dirty="0"/>
          </a:p>
        </p:txBody>
      </p:sp>
      <p:pic>
        <p:nvPicPr>
          <p:cNvPr id="1026" name="Picture 2" descr="Zika Virus | GeneTex">
            <a:extLst>
              <a:ext uri="{FF2B5EF4-FFF2-40B4-BE49-F238E27FC236}">
                <a16:creationId xmlns:a16="http://schemas.microsoft.com/office/drawing/2014/main" id="{7EDEFABB-57C7-2941-FB95-20941447F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15" y="980762"/>
            <a:ext cx="4627382" cy="2911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8A3787C-3B73-3686-1A8F-4BF6F0596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387" y="779033"/>
            <a:ext cx="3611537" cy="5396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DCBEEA-7B51-0D33-D09A-8A2D2C94321E}"/>
              </a:ext>
            </a:extLst>
          </p:cNvPr>
          <p:cNvSpPr txBox="1"/>
          <p:nvPr/>
        </p:nvSpPr>
        <p:spPr>
          <a:xfrm>
            <a:off x="362714" y="4530855"/>
            <a:ext cx="3975920" cy="1569660"/>
          </a:xfrm>
          <a:prstGeom prst="rect">
            <a:avLst/>
          </a:prstGeom>
          <a:solidFill>
            <a:srgbClr val="FFFF99"/>
          </a:solidFill>
        </p:spPr>
        <p:txBody>
          <a:bodyPr wrap="square">
            <a:spAutoFit/>
          </a:bodyPr>
          <a:lstStyle/>
          <a:p>
            <a:r>
              <a:rPr lang="en-GB" sz="1600" dirty="0">
                <a:latin typeface="Verdana" panose="020B0604030504040204" pitchFamily="34" charset="0"/>
                <a:ea typeface="Verdana" panose="020B0604030504040204" pitchFamily="34" charset="0"/>
                <a:cs typeface="Calibri" pitchFamily="34" charset="0"/>
              </a:rPr>
              <a:t>Family: Flaviviridae; </a:t>
            </a:r>
          </a:p>
          <a:p>
            <a:r>
              <a:rPr lang="en-GB" sz="1600" dirty="0">
                <a:latin typeface="Verdana" panose="020B0604030504040204" pitchFamily="34" charset="0"/>
                <a:ea typeface="Verdana" panose="020B0604030504040204" pitchFamily="34" charset="0"/>
                <a:cs typeface="Calibri" pitchFamily="34" charset="0"/>
              </a:rPr>
              <a:t>Genus: </a:t>
            </a:r>
            <a:r>
              <a:rPr lang="en-GB" sz="1600" dirty="0" err="1">
                <a:latin typeface="Verdana" panose="020B0604030504040204" pitchFamily="34" charset="0"/>
                <a:ea typeface="Verdana" panose="020B0604030504040204" pitchFamily="34" charset="0"/>
                <a:cs typeface="Calibri" pitchFamily="34" charset="0"/>
              </a:rPr>
              <a:t>Orthoflavivirus</a:t>
            </a:r>
            <a:endParaRPr lang="en-GB" sz="1600" dirty="0">
              <a:latin typeface="Verdana" panose="020B0604030504040204" pitchFamily="34" charset="0"/>
              <a:ea typeface="Verdana" panose="020B0604030504040204" pitchFamily="34" charset="0"/>
              <a:cs typeface="Calibri" pitchFamily="34" charset="0"/>
            </a:endParaRPr>
          </a:p>
          <a:p>
            <a:r>
              <a:rPr lang="en-GB" sz="1600" dirty="0">
                <a:latin typeface="Verdana" panose="020B0604030504040204" pitchFamily="34" charset="0"/>
                <a:ea typeface="Verdana" panose="020B0604030504040204" pitchFamily="34" charset="0"/>
              </a:rPr>
              <a:t>Main lineages: </a:t>
            </a:r>
          </a:p>
          <a:p>
            <a:r>
              <a:rPr lang="en-GB" sz="1600" dirty="0">
                <a:latin typeface="Verdana" panose="020B0604030504040204" pitchFamily="34" charset="0"/>
                <a:ea typeface="Verdana" panose="020B0604030504040204" pitchFamily="34" charset="0"/>
              </a:rPr>
              <a:t>Asian, East African and West African</a:t>
            </a:r>
          </a:p>
          <a:p>
            <a:r>
              <a:rPr lang="sv-SE" sz="1600" b="0" i="0" dirty="0">
                <a:solidFill>
                  <a:srgbClr val="333333"/>
                </a:solidFill>
                <a:effectLst/>
                <a:latin typeface="Noto Sans" panose="020B0502040504020204" pitchFamily="34" charset="0"/>
              </a:rPr>
              <a:t>40-60 nm in diameter</a:t>
            </a:r>
            <a:endParaRPr lang="en-GB" sz="1600" b="0" i="0" dirty="0">
              <a:solidFill>
                <a:srgbClr val="333333"/>
              </a:solidFill>
              <a:effectLst/>
              <a:latin typeface="Verdana" panose="020B0604030504040204" pitchFamily="34" charset="0"/>
              <a:ea typeface="Verdana" panose="020B0604030504040204" pitchFamily="34" charset="0"/>
            </a:endParaRPr>
          </a:p>
          <a:p>
            <a:r>
              <a:rPr lang="en-GB" sz="1600" dirty="0">
                <a:solidFill>
                  <a:srgbClr val="333333"/>
                </a:solidFill>
                <a:latin typeface="Verdana" panose="020B0604030504040204" pitchFamily="34" charset="0"/>
                <a:ea typeface="Verdana" panose="020B0604030504040204" pitchFamily="34" charset="0"/>
              </a:rPr>
              <a:t>11kb in </a:t>
            </a:r>
            <a:r>
              <a:rPr lang="en-GB" sz="1600" dirty="0" err="1">
                <a:solidFill>
                  <a:srgbClr val="333333"/>
                </a:solidFill>
                <a:latin typeface="Verdana" panose="020B0604030504040204" pitchFamily="34" charset="0"/>
                <a:ea typeface="Verdana" panose="020B0604030504040204" pitchFamily="34" charset="0"/>
              </a:rPr>
              <a:t>lenght</a:t>
            </a:r>
            <a:endParaRPr lang="en-GB" sz="1600"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D8B0E677-0AD8-F19A-08FE-1481FB54C5E5}"/>
              </a:ext>
            </a:extLst>
          </p:cNvPr>
          <p:cNvSpPr txBox="1"/>
          <p:nvPr/>
        </p:nvSpPr>
        <p:spPr>
          <a:xfrm>
            <a:off x="8241352" y="1353721"/>
            <a:ext cx="3950648" cy="4247317"/>
          </a:xfrm>
          <a:prstGeom prst="rect">
            <a:avLst/>
          </a:prstGeom>
          <a:solidFill>
            <a:srgbClr val="FFFFCC"/>
          </a:solidFill>
        </p:spPr>
        <p:txBody>
          <a:bodyPr wrap="square" rtlCol="0">
            <a:spAutoFit/>
          </a:bodyPr>
          <a:lstStyle/>
          <a:p>
            <a:pPr marL="285750" indent="-285750">
              <a:buFont typeface="Arial" panose="020B0604020202020204" pitchFamily="34" charset="0"/>
              <a:buChar char="•"/>
            </a:pPr>
            <a:r>
              <a:rPr lang="en-GB" b="1" i="0" dirty="0">
                <a:solidFill>
                  <a:srgbClr val="333333"/>
                </a:solidFill>
                <a:effectLst/>
                <a:latin typeface="Noto Sans" panose="020B0502040504020204" pitchFamily="34" charset="0"/>
              </a:rPr>
              <a:t>3 to 14 days post-exposure</a:t>
            </a:r>
          </a:p>
          <a:p>
            <a:pPr marL="285750" indent="-285750">
              <a:buFont typeface="Arial" panose="020B0604020202020204" pitchFamily="34" charset="0"/>
              <a:buChar char="•"/>
            </a:pPr>
            <a:r>
              <a:rPr lang="en-GB" b="1" i="0" dirty="0">
                <a:solidFill>
                  <a:srgbClr val="333333"/>
                </a:solidFill>
                <a:effectLst/>
                <a:latin typeface="Noto Sans" panose="020B0502040504020204" pitchFamily="34" charset="0"/>
              </a:rPr>
              <a:t>80% - asymptomatic</a:t>
            </a:r>
          </a:p>
          <a:p>
            <a:pPr marL="285750" indent="-285750">
              <a:buFont typeface="Arial" panose="020B0604020202020204" pitchFamily="34" charset="0"/>
              <a:buChar char="•"/>
            </a:pPr>
            <a:r>
              <a:rPr lang="sv-SE" b="1" i="0" dirty="0">
                <a:solidFill>
                  <a:srgbClr val="333333"/>
                </a:solidFill>
                <a:effectLst/>
                <a:latin typeface="Noto Sans" panose="020B0502040504020204" pitchFamily="34" charset="0"/>
              </a:rPr>
              <a:t>Common clinical symptoms: </a:t>
            </a:r>
            <a:r>
              <a:rPr lang="sv-SE" b="0" i="0" dirty="0">
                <a:solidFill>
                  <a:srgbClr val="333333"/>
                </a:solidFill>
                <a:effectLst/>
                <a:latin typeface="Noto Sans" panose="020B0502040504020204" pitchFamily="34" charset="0"/>
              </a:rPr>
              <a:t>maculopapular rash, fever, fatigue, arthralgia, myalgia, headache and conjunctivitis</a:t>
            </a:r>
          </a:p>
          <a:p>
            <a:pPr marL="285750" indent="-285750">
              <a:buFont typeface="Arial" panose="020B0604020202020204" pitchFamily="34" charset="0"/>
              <a:buChar char="•"/>
            </a:pPr>
            <a:r>
              <a:rPr lang="sv-SE" b="1" dirty="0">
                <a:solidFill>
                  <a:srgbClr val="333333"/>
                </a:solidFill>
                <a:latin typeface="Noto Sans" panose="020B0502040504020204" pitchFamily="34" charset="0"/>
              </a:rPr>
              <a:t>N</a:t>
            </a:r>
            <a:r>
              <a:rPr lang="sv-SE" b="1" i="0" dirty="0">
                <a:solidFill>
                  <a:srgbClr val="333333"/>
                </a:solidFill>
                <a:effectLst/>
                <a:latin typeface="Noto Sans" panose="020B0502040504020204" pitchFamily="34" charset="0"/>
              </a:rPr>
              <a:t>eurological complications</a:t>
            </a:r>
            <a:r>
              <a:rPr lang="sv-SE" b="1" dirty="0">
                <a:solidFill>
                  <a:srgbClr val="333333"/>
                </a:solidFill>
                <a:latin typeface="Noto Sans" panose="020B0502040504020204" pitchFamily="34" charset="0"/>
              </a:rPr>
              <a:t>:</a:t>
            </a:r>
          </a:p>
          <a:p>
            <a:r>
              <a:rPr lang="sv-SE" b="0" i="0" dirty="0">
                <a:solidFill>
                  <a:srgbClr val="333333"/>
                </a:solidFill>
                <a:effectLst/>
                <a:latin typeface="Noto Sans" panose="020B0502040504020204" pitchFamily="34" charset="0"/>
              </a:rPr>
              <a:t>     Guillain–Barré syndrome,          	meningoencephalitis,</a:t>
            </a:r>
          </a:p>
          <a:p>
            <a:pPr marL="285750" indent="-285750">
              <a:buFont typeface="Arial" panose="020B0604020202020204" pitchFamily="34" charset="0"/>
              <a:buChar char="•"/>
            </a:pPr>
            <a:r>
              <a:rPr lang="sv-SE" b="1" i="0" dirty="0">
                <a:solidFill>
                  <a:srgbClr val="333333"/>
                </a:solidFill>
                <a:effectLst/>
                <a:latin typeface="Noto Sans" panose="020B0502040504020204" pitchFamily="34" charset="0"/>
              </a:rPr>
              <a:t>Congenital Zika syndrome:  </a:t>
            </a:r>
            <a:r>
              <a:rPr lang="sv-SE" b="0" i="0" dirty="0">
                <a:solidFill>
                  <a:srgbClr val="333333"/>
                </a:solidFill>
                <a:effectLst/>
                <a:latin typeface="Noto Sans" panose="020B0502040504020204" pitchFamily="34" charset="0"/>
              </a:rPr>
              <a:t>microcephaly, abnormal brain development, limb contractures, eye abnormalities, brain calcifications and other neurological complications </a:t>
            </a:r>
            <a:endParaRPr lang="en-SI" dirty="0"/>
          </a:p>
        </p:txBody>
      </p:sp>
    </p:spTree>
    <p:extLst>
      <p:ext uri="{BB962C8B-B14F-4D97-AF65-F5344CB8AC3E}">
        <p14:creationId xmlns:p14="http://schemas.microsoft.com/office/powerpoint/2010/main" val="60029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5B78F4-1831-09AD-8D86-F84B4B5B6DA1}"/>
              </a:ext>
            </a:extLst>
          </p:cNvPr>
          <p:cNvSpPr>
            <a:spLocks noGrp="1"/>
          </p:cNvSpPr>
          <p:nvPr>
            <p:ph type="body" sz="quarter" idx="13"/>
          </p:nvPr>
        </p:nvSpPr>
        <p:spPr>
          <a:xfrm>
            <a:off x="167754" y="49349"/>
            <a:ext cx="10176048" cy="690635"/>
          </a:xfrm>
        </p:spPr>
        <p:txBody>
          <a:bodyPr/>
          <a:lstStyle/>
          <a:p>
            <a:r>
              <a:rPr lang="sv-SE" dirty="0"/>
              <a:t>ZIKA virus </a:t>
            </a:r>
            <a:r>
              <a:rPr lang="sv-SE" i="1" dirty="0"/>
              <a:t>(Orthoflavivirus zikaense)</a:t>
            </a:r>
          </a:p>
        </p:txBody>
      </p:sp>
      <p:grpSp>
        <p:nvGrpSpPr>
          <p:cNvPr id="23" name="Group 22">
            <a:extLst>
              <a:ext uri="{FF2B5EF4-FFF2-40B4-BE49-F238E27FC236}">
                <a16:creationId xmlns:a16="http://schemas.microsoft.com/office/drawing/2014/main" id="{858194E5-10A4-BC1E-CACE-61806C0D322E}"/>
              </a:ext>
            </a:extLst>
          </p:cNvPr>
          <p:cNvGrpSpPr/>
          <p:nvPr/>
        </p:nvGrpSpPr>
        <p:grpSpPr>
          <a:xfrm>
            <a:off x="5771128" y="1129346"/>
            <a:ext cx="5598791" cy="3330880"/>
            <a:chOff x="1896462" y="620573"/>
            <a:chExt cx="5205899" cy="2792644"/>
          </a:xfrm>
        </p:grpSpPr>
        <p:pic>
          <p:nvPicPr>
            <p:cNvPr id="7" name="Picture 6">
              <a:extLst>
                <a:ext uri="{FF2B5EF4-FFF2-40B4-BE49-F238E27FC236}">
                  <a16:creationId xmlns:a16="http://schemas.microsoft.com/office/drawing/2014/main" id="{7F70674E-04F2-4FC6-6A95-5FA4B8C45DD8}"/>
                </a:ext>
              </a:extLst>
            </p:cNvPr>
            <p:cNvPicPr>
              <a:picLocks noChangeAspect="1"/>
            </p:cNvPicPr>
            <p:nvPr/>
          </p:nvPicPr>
          <p:blipFill>
            <a:blip r:embed="rId2"/>
            <a:stretch>
              <a:fillRect/>
            </a:stretch>
          </p:blipFill>
          <p:spPr>
            <a:xfrm>
              <a:off x="1932723" y="620573"/>
              <a:ext cx="5169638" cy="2792644"/>
            </a:xfrm>
            <a:prstGeom prst="rect">
              <a:avLst/>
            </a:prstGeom>
          </p:spPr>
        </p:pic>
        <p:grpSp>
          <p:nvGrpSpPr>
            <p:cNvPr id="21" name="Group 20">
              <a:extLst>
                <a:ext uri="{FF2B5EF4-FFF2-40B4-BE49-F238E27FC236}">
                  <a16:creationId xmlns:a16="http://schemas.microsoft.com/office/drawing/2014/main" id="{37E1B020-D614-0695-087F-1E414E261312}"/>
                </a:ext>
              </a:extLst>
            </p:cNvPr>
            <p:cNvGrpSpPr/>
            <p:nvPr/>
          </p:nvGrpSpPr>
          <p:grpSpPr>
            <a:xfrm>
              <a:off x="1896462" y="2876407"/>
              <a:ext cx="2046391" cy="464477"/>
              <a:chOff x="4780720" y="1406089"/>
              <a:chExt cx="2914725" cy="831831"/>
            </a:xfrm>
          </p:grpSpPr>
          <p:sp>
            <p:nvSpPr>
              <p:cNvPr id="13" name="TextBox 12">
                <a:extLst>
                  <a:ext uri="{FF2B5EF4-FFF2-40B4-BE49-F238E27FC236}">
                    <a16:creationId xmlns:a16="http://schemas.microsoft.com/office/drawing/2014/main" id="{A72D69E2-D675-9120-3F5E-ACB845CCD320}"/>
                  </a:ext>
                </a:extLst>
              </p:cNvPr>
              <p:cNvSpPr txBox="1"/>
              <p:nvPr/>
            </p:nvSpPr>
            <p:spPr>
              <a:xfrm>
                <a:off x="4900204" y="1406089"/>
                <a:ext cx="2795241" cy="831831"/>
              </a:xfrm>
              <a:prstGeom prst="rect">
                <a:avLst/>
              </a:prstGeom>
              <a:solidFill>
                <a:schemeClr val="bg1"/>
              </a:solidFill>
            </p:spPr>
            <p:txBody>
              <a:bodyPr wrap="square" rtlCol="0">
                <a:spAutoFit/>
              </a:bodyPr>
              <a:lstStyle/>
              <a:p>
                <a:r>
                  <a:rPr lang="en-GB" sz="1000" dirty="0">
                    <a:latin typeface="Verdana" panose="020B0604030504040204" pitchFamily="34" charset="0"/>
                    <a:ea typeface="Verdana" panose="020B0604030504040204" pitchFamily="34" charset="0"/>
                  </a:rPr>
                  <a:t>Current or past transmission</a:t>
                </a:r>
              </a:p>
              <a:p>
                <a:r>
                  <a:rPr lang="en-GB" sz="1000" dirty="0">
                    <a:latin typeface="Verdana" panose="020B0604030504040204" pitchFamily="34" charset="0"/>
                    <a:ea typeface="Verdana" panose="020B0604030504040204" pitchFamily="34" charset="0"/>
                  </a:rPr>
                  <a:t>Transmission - , vector +</a:t>
                </a:r>
              </a:p>
              <a:p>
                <a:r>
                  <a:rPr lang="en-GB" sz="1000" dirty="0">
                    <a:latin typeface="Verdana" panose="020B0604030504040204" pitchFamily="34" charset="0"/>
                    <a:ea typeface="Verdana" panose="020B0604030504040204" pitchFamily="34" charset="0"/>
                  </a:rPr>
                  <a:t>Transmission -, vector - , </a:t>
                </a:r>
              </a:p>
            </p:txBody>
          </p:sp>
          <p:grpSp>
            <p:nvGrpSpPr>
              <p:cNvPr id="20" name="Group 19">
                <a:extLst>
                  <a:ext uri="{FF2B5EF4-FFF2-40B4-BE49-F238E27FC236}">
                    <a16:creationId xmlns:a16="http://schemas.microsoft.com/office/drawing/2014/main" id="{6A6BBB82-2C96-E9E7-23CF-04F0DE241CEA}"/>
                  </a:ext>
                </a:extLst>
              </p:cNvPr>
              <p:cNvGrpSpPr/>
              <p:nvPr/>
            </p:nvGrpSpPr>
            <p:grpSpPr>
              <a:xfrm>
                <a:off x="4780720" y="1526994"/>
                <a:ext cx="178722" cy="672815"/>
                <a:chOff x="4401444" y="1479407"/>
                <a:chExt cx="201062" cy="812189"/>
              </a:xfrm>
            </p:grpSpPr>
            <p:sp>
              <p:nvSpPr>
                <p:cNvPr id="16" name="Rectangle 15">
                  <a:extLst>
                    <a:ext uri="{FF2B5EF4-FFF2-40B4-BE49-F238E27FC236}">
                      <a16:creationId xmlns:a16="http://schemas.microsoft.com/office/drawing/2014/main" id="{82F3BECC-E8D7-617D-EC12-7D8A1097CC31}"/>
                    </a:ext>
                  </a:extLst>
                </p:cNvPr>
                <p:cNvSpPr/>
                <p:nvPr/>
              </p:nvSpPr>
              <p:spPr>
                <a:xfrm>
                  <a:off x="4411120" y="1479407"/>
                  <a:ext cx="191386" cy="212652"/>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sz="1000"/>
                </a:p>
              </p:txBody>
            </p:sp>
            <p:sp>
              <p:nvSpPr>
                <p:cNvPr id="18" name="Rectangle 17">
                  <a:extLst>
                    <a:ext uri="{FF2B5EF4-FFF2-40B4-BE49-F238E27FC236}">
                      <a16:creationId xmlns:a16="http://schemas.microsoft.com/office/drawing/2014/main" id="{FE229E85-5AC9-E8FF-CB88-D0E27A0472E8}"/>
                    </a:ext>
                  </a:extLst>
                </p:cNvPr>
                <p:cNvSpPr/>
                <p:nvPr/>
              </p:nvSpPr>
              <p:spPr>
                <a:xfrm>
                  <a:off x="4401444" y="1770239"/>
                  <a:ext cx="191386" cy="21265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sz="1000"/>
                </a:p>
              </p:txBody>
            </p:sp>
            <p:sp>
              <p:nvSpPr>
                <p:cNvPr id="19" name="Rectangle 18">
                  <a:extLst>
                    <a:ext uri="{FF2B5EF4-FFF2-40B4-BE49-F238E27FC236}">
                      <a16:creationId xmlns:a16="http://schemas.microsoft.com/office/drawing/2014/main" id="{D541EA55-2A84-3E7D-CAB0-021B25FFE3A4}"/>
                    </a:ext>
                  </a:extLst>
                </p:cNvPr>
                <p:cNvSpPr/>
                <p:nvPr/>
              </p:nvSpPr>
              <p:spPr>
                <a:xfrm>
                  <a:off x="4401444" y="2078945"/>
                  <a:ext cx="191386" cy="212651"/>
                </a:xfrm>
                <a:prstGeom prst="rect">
                  <a:avLst/>
                </a:prstGeom>
                <a:solidFill>
                  <a:srgbClr val="98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sz="1000"/>
                </a:p>
              </p:txBody>
            </p:sp>
          </p:grpSp>
        </p:grpSp>
      </p:grpSp>
      <p:sp>
        <p:nvSpPr>
          <p:cNvPr id="24" name="TextBox 23">
            <a:extLst>
              <a:ext uri="{FF2B5EF4-FFF2-40B4-BE49-F238E27FC236}">
                <a16:creationId xmlns:a16="http://schemas.microsoft.com/office/drawing/2014/main" id="{73E91090-CF49-17BA-B467-DC3E4F1551D3}"/>
              </a:ext>
            </a:extLst>
          </p:cNvPr>
          <p:cNvSpPr txBox="1"/>
          <p:nvPr/>
        </p:nvSpPr>
        <p:spPr>
          <a:xfrm>
            <a:off x="7402148" y="667931"/>
            <a:ext cx="3210560" cy="339846"/>
          </a:xfrm>
          <a:prstGeom prst="rect">
            <a:avLst/>
          </a:prstGeom>
          <a:noFill/>
        </p:spPr>
        <p:txBody>
          <a:bodyPr wrap="square" rtlCol="0">
            <a:spAutoFit/>
          </a:bodyPr>
          <a:lstStyle/>
          <a:p>
            <a:r>
              <a:rPr lang="en-GB" sz="1600" b="1" dirty="0"/>
              <a:t>Zika virus infections worldwide</a:t>
            </a:r>
            <a:endParaRPr lang="en-SI" sz="1600" b="1" dirty="0"/>
          </a:p>
        </p:txBody>
      </p:sp>
      <p:graphicFrame>
        <p:nvGraphicFramePr>
          <p:cNvPr id="5" name="Chart 4">
            <a:extLst>
              <a:ext uri="{FF2B5EF4-FFF2-40B4-BE49-F238E27FC236}">
                <a16:creationId xmlns:a16="http://schemas.microsoft.com/office/drawing/2014/main" id="{C2DAD73D-E14E-6BDB-917C-5496A57AF149}"/>
              </a:ext>
            </a:extLst>
          </p:cNvPr>
          <p:cNvGraphicFramePr>
            <a:graphicFrameLocks/>
          </p:cNvGraphicFramePr>
          <p:nvPr>
            <p:extLst>
              <p:ext uri="{D42A27DB-BD31-4B8C-83A1-F6EECF244321}">
                <p14:modId xmlns:p14="http://schemas.microsoft.com/office/powerpoint/2010/main" val="2128824239"/>
              </p:ext>
            </p:extLst>
          </p:nvPr>
        </p:nvGraphicFramePr>
        <p:xfrm>
          <a:off x="8178475" y="3959138"/>
          <a:ext cx="3898375" cy="2412871"/>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a:extLst>
              <a:ext uri="{FF2B5EF4-FFF2-40B4-BE49-F238E27FC236}">
                <a16:creationId xmlns:a16="http://schemas.microsoft.com/office/drawing/2014/main" id="{A34013CA-5F1E-E6E1-2604-4EDD718F9550}"/>
              </a:ext>
            </a:extLst>
          </p:cNvPr>
          <p:cNvGrpSpPr/>
          <p:nvPr/>
        </p:nvGrpSpPr>
        <p:grpSpPr>
          <a:xfrm>
            <a:off x="609600" y="861553"/>
            <a:ext cx="5559793" cy="3037337"/>
            <a:chOff x="323850" y="1386415"/>
            <a:chExt cx="7797473" cy="4429609"/>
          </a:xfrm>
        </p:grpSpPr>
        <p:pic>
          <p:nvPicPr>
            <p:cNvPr id="26" name="Picture 25">
              <a:extLst>
                <a:ext uri="{FF2B5EF4-FFF2-40B4-BE49-F238E27FC236}">
                  <a16:creationId xmlns:a16="http://schemas.microsoft.com/office/drawing/2014/main" id="{D8BC67B4-7784-A16F-C20D-908FAB3E5667}"/>
                </a:ext>
              </a:extLst>
            </p:cNvPr>
            <p:cNvPicPr>
              <a:picLocks noChangeAspect="1"/>
            </p:cNvPicPr>
            <p:nvPr/>
          </p:nvPicPr>
          <p:blipFill>
            <a:blip r:embed="rId4"/>
            <a:srcRect b="5195"/>
            <a:stretch/>
          </p:blipFill>
          <p:spPr>
            <a:xfrm>
              <a:off x="323850" y="1386415"/>
              <a:ext cx="7797473" cy="4429609"/>
            </a:xfrm>
            <a:prstGeom prst="rect">
              <a:avLst/>
            </a:prstGeom>
          </p:spPr>
        </p:pic>
        <p:sp>
          <p:nvSpPr>
            <p:cNvPr id="27" name="Rectangle 26">
              <a:extLst>
                <a:ext uri="{FF2B5EF4-FFF2-40B4-BE49-F238E27FC236}">
                  <a16:creationId xmlns:a16="http://schemas.microsoft.com/office/drawing/2014/main" id="{240A7914-15FB-9230-4409-26C2BF37EB42}"/>
                </a:ext>
              </a:extLst>
            </p:cNvPr>
            <p:cNvSpPr/>
            <p:nvPr/>
          </p:nvSpPr>
          <p:spPr bwMode="auto">
            <a:xfrm>
              <a:off x="6335032" y="2232711"/>
              <a:ext cx="1009936" cy="237533"/>
            </a:xfrm>
            <a:prstGeom prst="rect">
              <a:avLst/>
            </a:prstGeom>
            <a:noFill/>
            <a:ln w="19050"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ase">
                <a:lnSpc>
                  <a:spcPct val="90000"/>
                </a:lnSpc>
                <a:spcBef>
                  <a:spcPct val="0"/>
                </a:spcBef>
                <a:spcAft>
                  <a:spcPct val="0"/>
                </a:spcAft>
              </a:pPr>
              <a:r>
                <a:rPr lang="en-GB" sz="700" b="1" dirty="0">
                  <a:solidFill>
                    <a:srgbClr val="FF0000"/>
                  </a:solidFill>
                  <a:latin typeface="Tahoma" pitchFamily="34" charset="0"/>
                </a:rPr>
                <a:t>ECDC Guide </a:t>
              </a:r>
            </a:p>
          </p:txBody>
        </p:sp>
        <p:cxnSp>
          <p:nvCxnSpPr>
            <p:cNvPr id="28" name="Straight Connector 27">
              <a:extLst>
                <a:ext uri="{FF2B5EF4-FFF2-40B4-BE49-F238E27FC236}">
                  <a16:creationId xmlns:a16="http://schemas.microsoft.com/office/drawing/2014/main" id="{7450DB0F-7DCD-8563-41EA-0CE3C1498DFB}"/>
                </a:ext>
              </a:extLst>
            </p:cNvPr>
            <p:cNvCxnSpPr/>
            <p:nvPr/>
          </p:nvCxnSpPr>
          <p:spPr bwMode="auto">
            <a:xfrm>
              <a:off x="6840000" y="4279900"/>
              <a:ext cx="0" cy="210213"/>
            </a:xfrm>
            <a:prstGeom prst="line">
              <a:avLst/>
            </a:prstGeom>
            <a:noFill/>
            <a:ln w="28575" cap="flat" cmpd="sng" algn="ctr">
              <a:solidFill>
                <a:srgbClr val="FF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CEEBD66-4FA9-AE09-871E-CD75D65F554D}"/>
                </a:ext>
              </a:extLst>
            </p:cNvPr>
            <p:cNvCxnSpPr/>
            <p:nvPr/>
          </p:nvCxnSpPr>
          <p:spPr bwMode="auto">
            <a:xfrm>
              <a:off x="6840000" y="2470244"/>
              <a:ext cx="0" cy="133256"/>
            </a:xfrm>
            <a:prstGeom prst="line">
              <a:avLst/>
            </a:prstGeom>
            <a:noFill/>
            <a:ln w="28575"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8C495CB-7E30-3EC6-812C-BB93D1D05D54}"/>
                </a:ext>
              </a:extLst>
            </p:cNvPr>
            <p:cNvCxnSpPr/>
            <p:nvPr/>
          </p:nvCxnSpPr>
          <p:spPr bwMode="auto">
            <a:xfrm>
              <a:off x="6840000" y="2851150"/>
              <a:ext cx="0" cy="425450"/>
            </a:xfrm>
            <a:prstGeom prst="line">
              <a:avLst/>
            </a:prstGeom>
            <a:noFill/>
            <a:ln w="28575" cap="flat" cmpd="sng" algn="ctr">
              <a:solidFill>
                <a:srgbClr val="FF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21A6E13-EA62-04B7-09B5-FFF31E4CCBA8}"/>
                </a:ext>
              </a:extLst>
            </p:cNvPr>
            <p:cNvCxnSpPr/>
            <p:nvPr/>
          </p:nvCxnSpPr>
          <p:spPr bwMode="auto">
            <a:xfrm>
              <a:off x="6840000" y="3517900"/>
              <a:ext cx="0" cy="152400"/>
            </a:xfrm>
            <a:prstGeom prst="line">
              <a:avLst/>
            </a:prstGeom>
            <a:noFill/>
            <a:ln w="28575" cap="flat" cmpd="sng" algn="ctr">
              <a:solidFill>
                <a:srgbClr val="FF0000"/>
              </a:solidFill>
              <a:prstDash val="solid"/>
              <a:round/>
              <a:headEnd type="none" w="med" len="med"/>
              <a:tailEnd type="none" w="med" len="med"/>
            </a:ln>
            <a:effectLst/>
          </p:spPr>
        </p:cxnSp>
      </p:grpSp>
      <p:pic>
        <p:nvPicPr>
          <p:cNvPr id="32" name="Picture 31">
            <a:extLst>
              <a:ext uri="{FF2B5EF4-FFF2-40B4-BE49-F238E27FC236}">
                <a16:creationId xmlns:a16="http://schemas.microsoft.com/office/drawing/2014/main" id="{38C45C6F-2D26-662E-A34E-0CE33FD221C5}"/>
              </a:ext>
            </a:extLst>
          </p:cNvPr>
          <p:cNvPicPr>
            <a:picLocks noChangeAspect="1"/>
          </p:cNvPicPr>
          <p:nvPr/>
        </p:nvPicPr>
        <p:blipFill rotWithShape="1">
          <a:blip r:embed="rId5"/>
          <a:srcRect l="5696" t="16139" r="5862" b="10795"/>
          <a:stretch/>
        </p:blipFill>
        <p:spPr>
          <a:xfrm>
            <a:off x="384650" y="4136711"/>
            <a:ext cx="4370230" cy="2337092"/>
          </a:xfrm>
          <a:prstGeom prst="rect">
            <a:avLst/>
          </a:prstGeom>
        </p:spPr>
      </p:pic>
      <p:sp>
        <p:nvSpPr>
          <p:cNvPr id="33" name="TextBox 32">
            <a:extLst>
              <a:ext uri="{FF2B5EF4-FFF2-40B4-BE49-F238E27FC236}">
                <a16:creationId xmlns:a16="http://schemas.microsoft.com/office/drawing/2014/main" id="{45D884A6-C072-B93A-5FFB-E5F709039914}"/>
              </a:ext>
            </a:extLst>
          </p:cNvPr>
          <p:cNvSpPr txBox="1"/>
          <p:nvPr/>
        </p:nvSpPr>
        <p:spPr>
          <a:xfrm>
            <a:off x="4974650" y="4953540"/>
            <a:ext cx="3129397" cy="954107"/>
          </a:xfrm>
          <a:prstGeom prst="rect">
            <a:avLst/>
          </a:prstGeom>
          <a:noFill/>
        </p:spPr>
        <p:txBody>
          <a:bodyPr wrap="square" rtlCol="0">
            <a:spAutoFit/>
          </a:bodyPr>
          <a:lstStyle/>
          <a:p>
            <a:pPr marL="285750" indent="-285750">
              <a:buFont typeface="Arial" panose="020B0604020202020204" pitchFamily="34" charset="0"/>
              <a:buChar char="•"/>
            </a:pPr>
            <a:r>
              <a:rPr lang="en-GB" sz="1400" b="0" i="0" dirty="0">
                <a:solidFill>
                  <a:schemeClr val="tx1">
                    <a:lumMod val="50000"/>
                  </a:schemeClr>
                </a:solidFill>
                <a:effectLst/>
                <a:latin typeface="Verdana" panose="020B0604030504040204" pitchFamily="34" charset="0"/>
                <a:ea typeface="Verdana" panose="020B0604030504040204" pitchFamily="34" charset="0"/>
              </a:rPr>
              <a:t>440,000-1,300,300 cases of  ZIKV infection occurred in 2015 in Brazil </a:t>
            </a:r>
          </a:p>
          <a:p>
            <a:pPr marL="285750" indent="-285750">
              <a:buFont typeface="Arial" panose="020B0604020202020204" pitchFamily="34" charset="0"/>
              <a:buChar char="•"/>
            </a:pPr>
            <a:r>
              <a:rPr lang="en-GB" sz="1400" dirty="0">
                <a:solidFill>
                  <a:schemeClr val="tx1">
                    <a:lumMod val="50000"/>
                  </a:schemeClr>
                </a:solidFill>
                <a:latin typeface="Verdana" panose="020B0604030504040204" pitchFamily="34" charset="0"/>
                <a:ea typeface="Verdana" panose="020B0604030504040204" pitchFamily="34" charset="0"/>
              </a:rPr>
              <a:t>3 probable TT ZIKV cases</a:t>
            </a:r>
            <a:endParaRPr lang="en-SI" sz="1400" dirty="0">
              <a:solidFill>
                <a:schemeClr val="tx1">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5935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B20DB8-F4BC-B8D2-8026-80F4B733CFCC}"/>
              </a:ext>
            </a:extLst>
          </p:cNvPr>
          <p:cNvSpPr>
            <a:spLocks noGrp="1"/>
          </p:cNvSpPr>
          <p:nvPr>
            <p:ph type="body" sz="quarter" idx="13"/>
          </p:nvPr>
        </p:nvSpPr>
        <p:spPr/>
        <p:txBody>
          <a:bodyPr/>
          <a:lstStyle/>
          <a:p>
            <a:r>
              <a:rPr lang="en-GB" dirty="0"/>
              <a:t>Reported cases of TT arboviruses</a:t>
            </a:r>
          </a:p>
          <a:p>
            <a:endParaRPr lang="en-SI" dirty="0"/>
          </a:p>
        </p:txBody>
      </p:sp>
      <p:sp>
        <p:nvSpPr>
          <p:cNvPr id="4" name="Text Placeholder 3">
            <a:extLst>
              <a:ext uri="{FF2B5EF4-FFF2-40B4-BE49-F238E27FC236}">
                <a16:creationId xmlns:a16="http://schemas.microsoft.com/office/drawing/2014/main" id="{3B03D0BE-3D70-5B74-CC04-92942C7FE2E8}"/>
              </a:ext>
            </a:extLst>
          </p:cNvPr>
          <p:cNvSpPr>
            <a:spLocks noGrp="1"/>
          </p:cNvSpPr>
          <p:nvPr>
            <p:ph type="body" sz="quarter" idx="17"/>
          </p:nvPr>
        </p:nvSpPr>
        <p:spPr/>
        <p:txBody>
          <a:bodyPr/>
          <a:lstStyle/>
          <a:p>
            <a:r>
              <a:rPr lang="en-GB" dirty="0"/>
              <a:t>As of 2022</a:t>
            </a:r>
            <a:endParaRPr lang="en-SI" dirty="0"/>
          </a:p>
        </p:txBody>
      </p:sp>
      <p:pic>
        <p:nvPicPr>
          <p:cNvPr id="5" name="Picture 4">
            <a:extLst>
              <a:ext uri="{FF2B5EF4-FFF2-40B4-BE49-F238E27FC236}">
                <a16:creationId xmlns:a16="http://schemas.microsoft.com/office/drawing/2014/main" id="{15EDA621-F712-2F6F-807F-2A11C28316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713048" y="1618593"/>
            <a:ext cx="10191746" cy="3857625"/>
          </a:xfrm>
          <a:prstGeom prst="rect">
            <a:avLst/>
          </a:prstGeom>
          <a:noFill/>
          <a:ln cap="flat">
            <a:noFill/>
          </a:ln>
        </p:spPr>
      </p:pic>
      <p:sp>
        <p:nvSpPr>
          <p:cNvPr id="7" name="TextBox 6">
            <a:extLst>
              <a:ext uri="{FF2B5EF4-FFF2-40B4-BE49-F238E27FC236}">
                <a16:creationId xmlns:a16="http://schemas.microsoft.com/office/drawing/2014/main" id="{62FD7FDB-79EF-50A5-F727-5D1F7E6942D7}"/>
              </a:ext>
            </a:extLst>
          </p:cNvPr>
          <p:cNvSpPr txBox="1"/>
          <p:nvPr/>
        </p:nvSpPr>
        <p:spPr>
          <a:xfrm>
            <a:off x="8482123" y="4360752"/>
            <a:ext cx="2086640" cy="369332"/>
          </a:xfrm>
          <a:prstGeom prst="rect">
            <a:avLst/>
          </a:prstGeom>
          <a:noFill/>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Calibri"/>
              </a:rPr>
              <a:t>Total: 74</a:t>
            </a:r>
            <a:endParaRPr lang="en-SI" sz="1800" b="1" i="0" u="none" strike="noStrike" kern="1200" cap="none" spc="0" baseline="0" dirty="0">
              <a:solidFill>
                <a:srgbClr val="000000"/>
              </a:solidFill>
              <a:uFillTx/>
              <a:latin typeface="Calibri"/>
            </a:endParaRPr>
          </a:p>
        </p:txBody>
      </p:sp>
      <p:sp>
        <p:nvSpPr>
          <p:cNvPr id="8" name="Text Placeholder 2">
            <a:extLst>
              <a:ext uri="{FF2B5EF4-FFF2-40B4-BE49-F238E27FC236}">
                <a16:creationId xmlns:a16="http://schemas.microsoft.com/office/drawing/2014/main" id="{69A51E34-3CD6-5123-C5F3-30B51A41B2D8}"/>
              </a:ext>
            </a:extLst>
          </p:cNvPr>
          <p:cNvSpPr txBox="1">
            <a:spLocks/>
          </p:cNvSpPr>
          <p:nvPr/>
        </p:nvSpPr>
        <p:spPr>
          <a:xfrm>
            <a:off x="886429" y="5630414"/>
            <a:ext cx="10301493" cy="437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sz="1200">
                <a:solidFill>
                  <a:srgbClr val="7F7F7F"/>
                </a:solidFill>
                <a:latin typeface="Helvetica" pitchFamily="34"/>
              </a:rPr>
              <a:t>Giménez-Richarte Á, Ortiz de Salazar MI, Giménez-Richarte MP, Collado M, Fernández PL, et al. (2022) Transfusion-transmitted arboviruses: Update and systematic review. PLOS Neglected Tropical Diseases 16(10): e0010843. </a:t>
            </a:r>
            <a:r>
              <a:rPr lang="en-GB" sz="1200" u="sng">
                <a:solidFill>
                  <a:srgbClr val="7F7F7F"/>
                </a:solidFill>
                <a:latin typeface="Helvetica" pitchFamily="34"/>
                <a:hlinkClick r:id="rId4">
                  <a:extLst>
                    <a:ext uri="{A12FA001-AC4F-418D-AE19-62706E023703}">
                      <ahyp:hlinkClr xmlns:ahyp="http://schemas.microsoft.com/office/drawing/2018/hyperlinkcolor" val="tx"/>
                    </a:ext>
                  </a:extLst>
                </a:hlinkClick>
              </a:rPr>
              <a:t>https://doi.org/10.1371/journal.pntd.0010843</a:t>
            </a:r>
            <a:endParaRPr lang="en-SI" sz="1200" dirty="0">
              <a:solidFill>
                <a:srgbClr val="7F7F7F"/>
              </a:solidFill>
            </a:endParaRPr>
          </a:p>
        </p:txBody>
      </p:sp>
    </p:spTree>
    <p:extLst>
      <p:ext uri="{BB962C8B-B14F-4D97-AF65-F5344CB8AC3E}">
        <p14:creationId xmlns:p14="http://schemas.microsoft.com/office/powerpoint/2010/main" val="2499753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C5CD60-074E-DB5A-DF45-13C120204B90}"/>
              </a:ext>
            </a:extLst>
          </p:cNvPr>
          <p:cNvSpPr>
            <a:spLocks noGrp="1"/>
          </p:cNvSpPr>
          <p:nvPr>
            <p:ph type="body" sz="quarter" idx="13"/>
          </p:nvPr>
        </p:nvSpPr>
        <p:spPr/>
        <p:txBody>
          <a:bodyPr/>
          <a:lstStyle/>
          <a:p>
            <a:r>
              <a:rPr lang="en-GB" dirty="0"/>
              <a:t>Prevalence of CHIKV, DENV and ZIKV</a:t>
            </a:r>
            <a:endParaRPr lang="en-SI" dirty="0"/>
          </a:p>
        </p:txBody>
      </p:sp>
      <p:sp>
        <p:nvSpPr>
          <p:cNvPr id="4" name="Text Placeholder 3">
            <a:extLst>
              <a:ext uri="{FF2B5EF4-FFF2-40B4-BE49-F238E27FC236}">
                <a16:creationId xmlns:a16="http://schemas.microsoft.com/office/drawing/2014/main" id="{36F768E8-B8A5-8400-1C29-6CEF7B57B28E}"/>
              </a:ext>
            </a:extLst>
          </p:cNvPr>
          <p:cNvSpPr>
            <a:spLocks noGrp="1"/>
          </p:cNvSpPr>
          <p:nvPr>
            <p:ph type="body" sz="quarter" idx="17"/>
          </p:nvPr>
        </p:nvSpPr>
        <p:spPr>
          <a:xfrm>
            <a:off x="307225" y="912776"/>
            <a:ext cx="11459902" cy="916024"/>
          </a:xfrm>
        </p:spPr>
        <p:txBody>
          <a:bodyPr/>
          <a:lstStyle/>
          <a:p>
            <a:r>
              <a:rPr lang="en-GB" dirty="0"/>
              <a:t>Blood donors, systematic review  and meta analysis </a:t>
            </a:r>
          </a:p>
          <a:p>
            <a:r>
              <a:rPr lang="en-GB" dirty="0"/>
              <a:t>Included:  CHIKV -18 records, DENV - 71 records and ZIKV- 27 records</a:t>
            </a:r>
          </a:p>
          <a:p>
            <a:endParaRPr lang="en-SI" dirty="0"/>
          </a:p>
        </p:txBody>
      </p:sp>
      <p:graphicFrame>
        <p:nvGraphicFramePr>
          <p:cNvPr id="5" name="Table 3">
            <a:extLst>
              <a:ext uri="{FF2B5EF4-FFF2-40B4-BE49-F238E27FC236}">
                <a16:creationId xmlns:a16="http://schemas.microsoft.com/office/drawing/2014/main" id="{F3BBA6DA-7723-155C-6FFE-8CC2C5F95196}"/>
              </a:ext>
            </a:extLst>
          </p:cNvPr>
          <p:cNvGraphicFramePr>
            <a:graphicFrameLocks noGrp="1"/>
          </p:cNvGraphicFramePr>
          <p:nvPr>
            <p:extLst>
              <p:ext uri="{D42A27DB-BD31-4B8C-83A1-F6EECF244321}">
                <p14:modId xmlns:p14="http://schemas.microsoft.com/office/powerpoint/2010/main" val="4160651945"/>
              </p:ext>
            </p:extLst>
          </p:nvPr>
        </p:nvGraphicFramePr>
        <p:xfrm>
          <a:off x="976016" y="1975963"/>
          <a:ext cx="9940432" cy="3574681"/>
        </p:xfrm>
        <a:graphic>
          <a:graphicData uri="http://schemas.openxmlformats.org/drawingml/2006/table">
            <a:tbl>
              <a:tblPr firstRow="1" firstCol="1" bandRow="1">
                <a:effectLst/>
                <a:tableStyleId>{5C22544A-7EE6-4342-B048-85BDC9FD1C3A}</a:tableStyleId>
              </a:tblPr>
              <a:tblGrid>
                <a:gridCol w="2484388">
                  <a:extLst>
                    <a:ext uri="{9D8B030D-6E8A-4147-A177-3AD203B41FA5}">
                      <a16:colId xmlns:a16="http://schemas.microsoft.com/office/drawing/2014/main" val="4036937729"/>
                    </a:ext>
                  </a:extLst>
                </a:gridCol>
                <a:gridCol w="2485348">
                  <a:extLst>
                    <a:ext uri="{9D8B030D-6E8A-4147-A177-3AD203B41FA5}">
                      <a16:colId xmlns:a16="http://schemas.microsoft.com/office/drawing/2014/main" val="1045490744"/>
                    </a:ext>
                  </a:extLst>
                </a:gridCol>
                <a:gridCol w="2485348">
                  <a:extLst>
                    <a:ext uri="{9D8B030D-6E8A-4147-A177-3AD203B41FA5}">
                      <a16:colId xmlns:a16="http://schemas.microsoft.com/office/drawing/2014/main" val="394493418"/>
                    </a:ext>
                  </a:extLst>
                </a:gridCol>
                <a:gridCol w="2485348">
                  <a:extLst>
                    <a:ext uri="{9D8B030D-6E8A-4147-A177-3AD203B41FA5}">
                      <a16:colId xmlns:a16="http://schemas.microsoft.com/office/drawing/2014/main" val="2017183351"/>
                    </a:ext>
                  </a:extLst>
                </a:gridCol>
              </a:tblGrid>
              <a:tr h="312761">
                <a:tc>
                  <a:txBody>
                    <a:bodyPr/>
                    <a:lstStyle/>
                    <a:p>
                      <a:pPr lvl="0" algn="ctr">
                        <a:lnSpc>
                          <a:spcPct val="107000"/>
                        </a:lnSpc>
                        <a:spcAft>
                          <a:spcPts val="800"/>
                        </a:spcAft>
                      </a:pPr>
                      <a:r>
                        <a:rPr lang="en-SI" sz="1600"/>
                        <a:t> </a:t>
                      </a:r>
                      <a:endParaRPr lang="en-SI" sz="160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GB" sz="1600"/>
                        <a:t>CHIKV</a:t>
                      </a:r>
                      <a:endParaRPr lang="en-SI" sz="160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GB" sz="1600"/>
                        <a:t>DENV</a:t>
                      </a:r>
                      <a:endParaRPr lang="en-SI" sz="160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GB" sz="1600"/>
                        <a:t>ZIKV</a:t>
                      </a:r>
                      <a:endParaRPr lang="en-SI" sz="1600">
                        <a:latin typeface="Calibri" pitchFamily="34"/>
                        <a:ea typeface="Calibri" pitchFamily="34"/>
                        <a:cs typeface="Times New Roman" pitchFamily="18"/>
                      </a:endParaRPr>
                    </a:p>
                  </a:txBody>
                  <a:tcPr marL="68580" marR="68580" marT="0" marB="0" anchor="ctr"/>
                </a:tc>
                <a:extLst>
                  <a:ext uri="{0D108BD9-81ED-4DB2-BD59-A6C34878D82A}">
                    <a16:rowId xmlns:a16="http://schemas.microsoft.com/office/drawing/2014/main" val="2695215660"/>
                  </a:ext>
                </a:extLst>
              </a:tr>
              <a:tr h="815480">
                <a:tc rowSpan="3">
                  <a:txBody>
                    <a:bodyPr/>
                    <a:lstStyle/>
                    <a:p>
                      <a:pPr lvl="0" algn="ctr">
                        <a:lnSpc>
                          <a:spcPct val="107000"/>
                        </a:lnSpc>
                        <a:spcAft>
                          <a:spcPts val="800"/>
                        </a:spcAft>
                      </a:pPr>
                      <a:r>
                        <a:rPr lang="en-GB" sz="1600" dirty="0"/>
                        <a:t>Highest prevalence of RNA-positive donors</a:t>
                      </a:r>
                      <a:endParaRPr lang="en-SI" sz="1600" dirty="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GB" sz="1800" b="1" dirty="0"/>
                        <a:t>1.9% Puerto Rico (2019)</a:t>
                      </a:r>
                      <a:endParaRPr lang="en-SI" sz="1800" b="1" dirty="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dirty="0"/>
                        <a:t>5.5% Saudi Arabia (2015-16)</a:t>
                      </a:r>
                      <a:endParaRPr lang="en-SI" sz="1800" b="1" dirty="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dirty="0"/>
                        <a:t>2.8% French Polynesia (2013-14)</a:t>
                      </a:r>
                      <a:endParaRPr lang="en-SI" sz="1800" b="1" dirty="0">
                        <a:latin typeface="Calibri" pitchFamily="34"/>
                        <a:ea typeface="Calibri" pitchFamily="34"/>
                        <a:cs typeface="Times New Roman" pitchFamily="18"/>
                      </a:endParaRPr>
                    </a:p>
                  </a:txBody>
                  <a:tcPr marL="68580" marR="68580" marT="0" marB="0" anchor="ctr"/>
                </a:tc>
                <a:extLst>
                  <a:ext uri="{0D108BD9-81ED-4DB2-BD59-A6C34878D82A}">
                    <a16:rowId xmlns:a16="http://schemas.microsoft.com/office/drawing/2014/main" val="1969826999"/>
                  </a:ext>
                </a:extLst>
              </a:tr>
              <a:tr h="815480">
                <a:tc vMerge="1">
                  <a:txBody>
                    <a:bodyPr/>
                    <a:lstStyle/>
                    <a:p>
                      <a:endParaRPr lang="en-SI"/>
                    </a:p>
                  </a:txBody>
                  <a:tcPr/>
                </a:tc>
                <a:tc>
                  <a:txBody>
                    <a:bodyPr/>
                    <a:lstStyle/>
                    <a:p>
                      <a:pPr lvl="0" algn="ctr">
                        <a:lnSpc>
                          <a:spcPct val="107000"/>
                        </a:lnSpc>
                        <a:spcAft>
                          <a:spcPts val="800"/>
                        </a:spcAft>
                      </a:pPr>
                      <a:r>
                        <a:rPr lang="en-GB" sz="1800" b="1"/>
                        <a:t>1.0% Thailand (2009)</a:t>
                      </a:r>
                      <a:endParaRPr lang="en-SI" sz="1800" b="1">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a:t>2.3% Madeira, Portugal (2012-13)</a:t>
                      </a:r>
                      <a:endParaRPr lang="en-SI" sz="1800" b="1">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dirty="0"/>
                        <a:t>2.7% Brazil (2015-16</a:t>
                      </a:r>
                      <a:r>
                        <a:rPr lang="en-GB" sz="1800" b="1" dirty="0"/>
                        <a:t>)</a:t>
                      </a:r>
                      <a:endParaRPr lang="en-SI" sz="1800" b="1" dirty="0">
                        <a:latin typeface="Calibri" pitchFamily="34"/>
                        <a:ea typeface="Calibri" pitchFamily="34"/>
                        <a:cs typeface="Times New Roman" pitchFamily="18"/>
                      </a:endParaRPr>
                    </a:p>
                  </a:txBody>
                  <a:tcPr marL="68580" marR="68580" marT="0" marB="0" anchor="ctr"/>
                </a:tc>
                <a:extLst>
                  <a:ext uri="{0D108BD9-81ED-4DB2-BD59-A6C34878D82A}">
                    <a16:rowId xmlns:a16="http://schemas.microsoft.com/office/drawing/2014/main" val="3030526600"/>
                  </a:ext>
                </a:extLst>
              </a:tr>
              <a:tr h="815480">
                <a:tc vMerge="1">
                  <a:txBody>
                    <a:bodyPr/>
                    <a:lstStyle/>
                    <a:p>
                      <a:endParaRPr lang="en-SI"/>
                    </a:p>
                  </a:txBody>
                  <a:tcPr/>
                </a:tc>
                <a:tc>
                  <a:txBody>
                    <a:bodyPr/>
                    <a:lstStyle/>
                    <a:p>
                      <a:pPr lvl="0" algn="ctr">
                        <a:lnSpc>
                          <a:spcPct val="107000"/>
                        </a:lnSpc>
                        <a:spcAft>
                          <a:spcPts val="800"/>
                        </a:spcAft>
                      </a:pPr>
                      <a:r>
                        <a:rPr lang="en-GB" sz="1800" b="1" dirty="0"/>
                        <a:t>1.0% French Polynesia (2014-2015)</a:t>
                      </a:r>
                      <a:endParaRPr lang="en-SI" sz="1800" b="1" dirty="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a:t>0.6% Brazil (2012)</a:t>
                      </a:r>
                      <a:endParaRPr lang="en-SI" sz="1800" b="1">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dirty="0"/>
                        <a:t>1.8% Martinique (2016)</a:t>
                      </a:r>
                      <a:endParaRPr lang="en-SI" sz="1800" b="1" dirty="0">
                        <a:latin typeface="Calibri" pitchFamily="34"/>
                        <a:ea typeface="Calibri" pitchFamily="34"/>
                        <a:cs typeface="Times New Roman" pitchFamily="18"/>
                      </a:endParaRPr>
                    </a:p>
                  </a:txBody>
                  <a:tcPr marL="68580" marR="68580" marT="0" marB="0" anchor="ctr"/>
                </a:tc>
                <a:extLst>
                  <a:ext uri="{0D108BD9-81ED-4DB2-BD59-A6C34878D82A}">
                    <a16:rowId xmlns:a16="http://schemas.microsoft.com/office/drawing/2014/main" val="106953791"/>
                  </a:ext>
                </a:extLst>
              </a:tr>
              <a:tr h="815480">
                <a:tc>
                  <a:txBody>
                    <a:bodyPr/>
                    <a:lstStyle/>
                    <a:p>
                      <a:pPr lvl="0" algn="ctr">
                        <a:lnSpc>
                          <a:spcPct val="107000"/>
                        </a:lnSpc>
                        <a:spcAft>
                          <a:spcPts val="800"/>
                        </a:spcAft>
                      </a:pPr>
                      <a:r>
                        <a:rPr lang="en-GB" sz="1600"/>
                        <a:t>Overall seroprevalence</a:t>
                      </a:r>
                      <a:endParaRPr lang="en-SI" sz="1600"/>
                    </a:p>
                    <a:p>
                      <a:pPr lvl="0" algn="ctr">
                        <a:lnSpc>
                          <a:spcPct val="107000"/>
                        </a:lnSpc>
                        <a:spcAft>
                          <a:spcPts val="800"/>
                        </a:spcAft>
                      </a:pPr>
                      <a:r>
                        <a:rPr lang="en-GB" sz="1600"/>
                        <a:t>IgG</a:t>
                      </a:r>
                      <a:endParaRPr lang="en-SI" sz="160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a:t>21.6%</a:t>
                      </a:r>
                      <a:endParaRPr lang="en-SI" sz="1800" b="1">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dirty="0"/>
                        <a:t>24.0%</a:t>
                      </a:r>
                      <a:endParaRPr lang="en-SI" sz="1800" b="1" dirty="0">
                        <a:latin typeface="Calibri" pitchFamily="34"/>
                        <a:ea typeface="Calibri" pitchFamily="34"/>
                        <a:cs typeface="Times New Roman" pitchFamily="18"/>
                      </a:endParaRPr>
                    </a:p>
                  </a:txBody>
                  <a:tcPr marL="68580" marR="68580" marT="0" marB="0" anchor="ctr"/>
                </a:tc>
                <a:tc>
                  <a:txBody>
                    <a:bodyPr/>
                    <a:lstStyle/>
                    <a:p>
                      <a:pPr lvl="0" algn="ctr">
                        <a:lnSpc>
                          <a:spcPct val="107000"/>
                        </a:lnSpc>
                        <a:spcAft>
                          <a:spcPts val="800"/>
                        </a:spcAft>
                      </a:pPr>
                      <a:r>
                        <a:rPr lang="en-SI" sz="1800" b="1" dirty="0"/>
                        <a:t>5.1%</a:t>
                      </a:r>
                      <a:endParaRPr lang="en-SI" sz="1800" b="1" dirty="0">
                        <a:latin typeface="Calibri" pitchFamily="34"/>
                        <a:ea typeface="Calibri" pitchFamily="34"/>
                        <a:cs typeface="Times New Roman" pitchFamily="18"/>
                      </a:endParaRPr>
                    </a:p>
                  </a:txBody>
                  <a:tcPr marL="68580" marR="68580" marT="0" marB="0" anchor="ctr"/>
                </a:tc>
                <a:extLst>
                  <a:ext uri="{0D108BD9-81ED-4DB2-BD59-A6C34878D82A}">
                    <a16:rowId xmlns:a16="http://schemas.microsoft.com/office/drawing/2014/main" val="361722562"/>
                  </a:ext>
                </a:extLst>
              </a:tr>
            </a:tbl>
          </a:graphicData>
        </a:graphic>
      </p:graphicFrame>
      <p:sp>
        <p:nvSpPr>
          <p:cNvPr id="6" name="TextBox 5">
            <a:extLst>
              <a:ext uri="{FF2B5EF4-FFF2-40B4-BE49-F238E27FC236}">
                <a16:creationId xmlns:a16="http://schemas.microsoft.com/office/drawing/2014/main" id="{6F4780DC-27B7-D044-99C1-3F30B3F60013}"/>
              </a:ext>
            </a:extLst>
          </p:cNvPr>
          <p:cNvSpPr txBox="1"/>
          <p:nvPr/>
        </p:nvSpPr>
        <p:spPr>
          <a:xfrm>
            <a:off x="976016" y="5683614"/>
            <a:ext cx="1062348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212121"/>
                </a:solidFill>
                <a:uFillTx/>
                <a:latin typeface="BlinkMacSystemFont"/>
              </a:rPr>
              <a:t>Giménez-</a:t>
            </a:r>
            <a:r>
              <a:rPr lang="en-GB" sz="1400" b="0" i="0" u="none" strike="noStrike" kern="1200" cap="none" spc="0" baseline="0" dirty="0" err="1">
                <a:solidFill>
                  <a:srgbClr val="212121"/>
                </a:solidFill>
                <a:uFillTx/>
                <a:latin typeface="BlinkMacSystemFont"/>
              </a:rPr>
              <a:t>Richarte</a:t>
            </a:r>
            <a:r>
              <a:rPr lang="en-GB" sz="1400" b="0" i="0" u="none" strike="noStrike" kern="1200" cap="none" spc="0" baseline="0" dirty="0">
                <a:solidFill>
                  <a:srgbClr val="212121"/>
                </a:solidFill>
                <a:uFillTx/>
                <a:latin typeface="BlinkMacSystemFont"/>
              </a:rPr>
              <a:t> Á, et all. Prevalence of Chikungunya, Dengue and Zika viruses in blood donors: a systematic literature review and meta-analysis. Blood </a:t>
            </a:r>
            <a:r>
              <a:rPr lang="en-GB" sz="1400" b="0" i="0" u="none" strike="noStrike" kern="1200" cap="none" spc="0" baseline="0" dirty="0" err="1">
                <a:solidFill>
                  <a:srgbClr val="212121"/>
                </a:solidFill>
                <a:uFillTx/>
                <a:latin typeface="BlinkMacSystemFont"/>
              </a:rPr>
              <a:t>Transfus</a:t>
            </a:r>
            <a:r>
              <a:rPr lang="en-GB" sz="1400" b="0" i="0" u="none" strike="noStrike" kern="1200" cap="none" spc="0" baseline="0" dirty="0">
                <a:solidFill>
                  <a:srgbClr val="212121"/>
                </a:solidFill>
                <a:uFillTx/>
                <a:latin typeface="BlinkMacSystemFont"/>
              </a:rPr>
              <a:t>. 2022 Jul;20(4):267-280. </a:t>
            </a:r>
            <a:r>
              <a:rPr lang="en-GB" sz="1400" b="0" i="0" u="none" strike="noStrike" kern="1200" cap="none" spc="0" baseline="0" dirty="0" err="1">
                <a:solidFill>
                  <a:srgbClr val="212121"/>
                </a:solidFill>
                <a:uFillTx/>
                <a:latin typeface="BlinkMacSystemFont"/>
              </a:rPr>
              <a:t>doi</a:t>
            </a:r>
            <a:r>
              <a:rPr lang="en-GB" sz="1400" b="0" i="0" u="none" strike="noStrike" kern="1200" cap="none" spc="0" baseline="0" dirty="0">
                <a:solidFill>
                  <a:srgbClr val="212121"/>
                </a:solidFill>
                <a:uFillTx/>
                <a:latin typeface="BlinkMacSystemFont"/>
              </a:rPr>
              <a:t>: 10.2450/2021.0106-21. </a:t>
            </a:r>
            <a:endParaRPr lang="en-SI"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91543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2F687-208A-1334-6149-BB84266A1FE3}"/>
              </a:ext>
            </a:extLst>
          </p:cNvPr>
          <p:cNvSpPr>
            <a:spLocks noGrp="1"/>
          </p:cNvSpPr>
          <p:nvPr>
            <p:ph type="body" sz="quarter" idx="13"/>
          </p:nvPr>
        </p:nvSpPr>
        <p:spPr/>
        <p:txBody>
          <a:bodyPr/>
          <a:lstStyle/>
          <a:p>
            <a:r>
              <a:rPr lang="en-GB" dirty="0"/>
              <a:t>European Blood Alliance</a:t>
            </a:r>
            <a:endParaRPr lang="en-SI" dirty="0"/>
          </a:p>
        </p:txBody>
      </p:sp>
      <p:sp>
        <p:nvSpPr>
          <p:cNvPr id="3" name="Text Placeholder 2">
            <a:extLst>
              <a:ext uri="{FF2B5EF4-FFF2-40B4-BE49-F238E27FC236}">
                <a16:creationId xmlns:a16="http://schemas.microsoft.com/office/drawing/2014/main" id="{2CD802AC-7DAF-A55D-4CC9-A4A20180E8A4}"/>
              </a:ext>
            </a:extLst>
          </p:cNvPr>
          <p:cNvSpPr>
            <a:spLocks noGrp="1"/>
          </p:cNvSpPr>
          <p:nvPr>
            <p:ph type="body" sz="quarter" idx="16"/>
          </p:nvPr>
        </p:nvSpPr>
        <p:spPr>
          <a:xfrm>
            <a:off x="424873" y="1394691"/>
            <a:ext cx="6774059" cy="4374230"/>
          </a:xfrm>
        </p:spPr>
        <p:txBody>
          <a:bodyPr/>
          <a:lstStyle/>
          <a:p>
            <a:pPr marL="361541" indent="-361541" defTabSz="914415">
              <a:lnSpc>
                <a:spcPct val="100000"/>
              </a:lnSpc>
              <a:buSzPct val="100000"/>
              <a:buFont typeface="Calibri Light"/>
              <a:buAutoNum type="arabicPeriod"/>
              <a:defRPr sz="1800" b="0" i="0" u="none" strike="noStrike" kern="0" cap="none" spc="0" baseline="0">
                <a:solidFill>
                  <a:srgbClr val="000000"/>
                </a:solidFill>
                <a:uFillTx/>
              </a:defRPr>
            </a:pPr>
            <a:r>
              <a:rPr lang="en-GB" sz="1800" dirty="0">
                <a:solidFill>
                  <a:srgbClr val="212121"/>
                </a:solidFill>
              </a:rPr>
              <a:t>To </a:t>
            </a:r>
            <a:r>
              <a:rPr lang="en-GB" sz="1800" b="1" dirty="0">
                <a:solidFill>
                  <a:srgbClr val="212121"/>
                </a:solidFill>
              </a:rPr>
              <a:t>contribute </a:t>
            </a:r>
            <a:r>
              <a:rPr lang="en-GB" sz="1800" dirty="0">
                <a:solidFill>
                  <a:srgbClr val="212121"/>
                </a:solidFill>
              </a:rPr>
              <a:t>to the </a:t>
            </a:r>
            <a:r>
              <a:rPr lang="en-GB" sz="1800" b="1" dirty="0">
                <a:solidFill>
                  <a:srgbClr val="212121"/>
                </a:solidFill>
              </a:rPr>
              <a:t>availability, quality, safety </a:t>
            </a:r>
            <a:r>
              <a:rPr lang="en-GB" sz="1800" dirty="0">
                <a:solidFill>
                  <a:srgbClr val="212121"/>
                </a:solidFill>
              </a:rPr>
              <a:t>and</a:t>
            </a:r>
            <a:r>
              <a:rPr lang="en-GB" sz="1800" b="1" dirty="0">
                <a:solidFill>
                  <a:srgbClr val="212121"/>
                </a:solidFill>
              </a:rPr>
              <a:t> cost-effectiveness </a:t>
            </a:r>
            <a:r>
              <a:rPr lang="en-GB" sz="1800" dirty="0">
                <a:solidFill>
                  <a:srgbClr val="212121"/>
                </a:solidFill>
              </a:rPr>
              <a:t>of the </a:t>
            </a:r>
            <a:r>
              <a:rPr lang="en-GB" sz="1800" b="1" dirty="0">
                <a:solidFill>
                  <a:srgbClr val="212121"/>
                </a:solidFill>
              </a:rPr>
              <a:t>blood and tissue supply</a:t>
            </a:r>
            <a:r>
              <a:rPr lang="en-GB" sz="1800" dirty="0">
                <a:solidFill>
                  <a:srgbClr val="212121"/>
                </a:solidFill>
              </a:rPr>
              <a:t> for the citizens of Europe by </a:t>
            </a:r>
            <a:r>
              <a:rPr lang="en-GB" sz="1800" b="1" dirty="0">
                <a:solidFill>
                  <a:srgbClr val="212121"/>
                </a:solidFill>
              </a:rPr>
              <a:t>developing and maintaining an efficient and strong collaboration amongst European blood and tissue services</a:t>
            </a:r>
            <a:r>
              <a:rPr lang="en-GB" sz="1800" dirty="0">
                <a:solidFill>
                  <a:srgbClr val="212121"/>
                </a:solidFill>
              </a:rPr>
              <a:t>.</a:t>
            </a:r>
          </a:p>
          <a:p>
            <a:pPr marL="361541" indent="-361541" defTabSz="914415">
              <a:lnSpc>
                <a:spcPct val="100000"/>
              </a:lnSpc>
              <a:buSzPct val="100000"/>
              <a:buFont typeface="Calibri Light"/>
              <a:buAutoNum type="arabicPeriod"/>
              <a:defRPr sz="1800" b="0" i="0" u="none" strike="noStrike" kern="0" cap="none" spc="0" baseline="0">
                <a:solidFill>
                  <a:srgbClr val="000000"/>
                </a:solidFill>
                <a:uFillTx/>
              </a:defRPr>
            </a:pPr>
            <a:r>
              <a:rPr lang="en-GB" sz="1800" dirty="0">
                <a:solidFill>
                  <a:srgbClr val="212121"/>
                </a:solidFill>
              </a:rPr>
              <a:t>To </a:t>
            </a:r>
            <a:r>
              <a:rPr lang="en-GB" sz="1800" b="1" dirty="0">
                <a:solidFill>
                  <a:srgbClr val="212121"/>
                </a:solidFill>
              </a:rPr>
              <a:t>increase public and professional awareness of voluntary and non-remunerated donation of blood and blood components</a:t>
            </a:r>
            <a:r>
              <a:rPr lang="en-GB" sz="1800" dirty="0">
                <a:solidFill>
                  <a:srgbClr val="212121"/>
                </a:solidFill>
              </a:rPr>
              <a:t>, and of preparation of blood components as an indispensable therapeutic means to help patients.</a:t>
            </a:r>
          </a:p>
          <a:p>
            <a:pPr marL="361541" indent="-361541" defTabSz="914415">
              <a:lnSpc>
                <a:spcPct val="100000"/>
              </a:lnSpc>
              <a:buSzPct val="100000"/>
              <a:buFont typeface="Calibri Light"/>
              <a:buAutoNum type="arabicPeriod"/>
              <a:defRPr sz="1800" b="0" i="0" u="none" strike="noStrike" kern="0" cap="none" spc="0" baseline="0">
                <a:solidFill>
                  <a:srgbClr val="000000"/>
                </a:solidFill>
                <a:uFillTx/>
              </a:defRPr>
            </a:pPr>
            <a:r>
              <a:rPr lang="en-GB" sz="1800" dirty="0">
                <a:solidFill>
                  <a:srgbClr val="212121"/>
                </a:solidFill>
              </a:rPr>
              <a:t>To </a:t>
            </a:r>
            <a:r>
              <a:rPr lang="en-GB" sz="1800" b="1" dirty="0">
                <a:solidFill>
                  <a:srgbClr val="212121"/>
                </a:solidFill>
              </a:rPr>
              <a:t>assist European blood establishments </a:t>
            </a:r>
            <a:r>
              <a:rPr lang="en-GB" sz="1800" dirty="0">
                <a:solidFill>
                  <a:srgbClr val="212121"/>
                </a:solidFill>
              </a:rPr>
              <a:t>to </a:t>
            </a:r>
            <a:r>
              <a:rPr lang="en-GB" sz="1800" b="1" dirty="0">
                <a:solidFill>
                  <a:srgbClr val="212121"/>
                </a:solidFill>
              </a:rPr>
              <a:t>continuously improve their performance</a:t>
            </a:r>
            <a:r>
              <a:rPr lang="en-GB" sz="1800" dirty="0">
                <a:solidFill>
                  <a:srgbClr val="212121"/>
                </a:solidFill>
              </a:rPr>
              <a:t>, based on scientific and ethical principles for the benefit of patients.</a:t>
            </a:r>
          </a:p>
          <a:p>
            <a:endParaRPr lang="en-SI" dirty="0"/>
          </a:p>
        </p:txBody>
      </p:sp>
      <p:sp>
        <p:nvSpPr>
          <p:cNvPr id="4" name="Text Placeholder 3">
            <a:extLst>
              <a:ext uri="{FF2B5EF4-FFF2-40B4-BE49-F238E27FC236}">
                <a16:creationId xmlns:a16="http://schemas.microsoft.com/office/drawing/2014/main" id="{151DBEFC-C166-4417-C198-E55D2F1E0E8B}"/>
              </a:ext>
            </a:extLst>
          </p:cNvPr>
          <p:cNvSpPr>
            <a:spLocks noGrp="1"/>
          </p:cNvSpPr>
          <p:nvPr>
            <p:ph type="body" sz="quarter" idx="17"/>
          </p:nvPr>
        </p:nvSpPr>
        <p:spPr/>
        <p:txBody>
          <a:bodyPr/>
          <a:lstStyle/>
          <a:p>
            <a:r>
              <a:rPr lang="en-GB" sz="1800" kern="0" dirty="0">
                <a:solidFill>
                  <a:srgbClr val="212121"/>
                </a:solidFill>
              </a:rPr>
              <a:t>EBA Mission</a:t>
            </a:r>
            <a:endParaRPr lang="en-GB" sz="1800" dirty="0">
              <a:solidFill>
                <a:srgbClr val="212121"/>
              </a:solidFill>
            </a:endParaRPr>
          </a:p>
          <a:p>
            <a:endParaRPr lang="en-SI" dirty="0"/>
          </a:p>
        </p:txBody>
      </p:sp>
      <p:pic>
        <p:nvPicPr>
          <p:cNvPr id="5" name="Picture 17">
            <a:extLst>
              <a:ext uri="{FF2B5EF4-FFF2-40B4-BE49-F238E27FC236}">
                <a16:creationId xmlns:a16="http://schemas.microsoft.com/office/drawing/2014/main" id="{37F1062B-330D-4FF2-C29B-BA7D227BD79C}"/>
              </a:ext>
            </a:extLst>
          </p:cNvPr>
          <p:cNvPicPr>
            <a:picLocks noChangeAspect="1"/>
          </p:cNvPicPr>
          <p:nvPr/>
        </p:nvPicPr>
        <p:blipFill>
          <a:blip r:embed="rId2"/>
          <a:stretch>
            <a:fillRect/>
          </a:stretch>
        </p:blipFill>
        <p:spPr>
          <a:xfrm>
            <a:off x="7665137" y="3217828"/>
            <a:ext cx="3723626" cy="2390165"/>
          </a:xfrm>
          <a:prstGeom prst="rect">
            <a:avLst/>
          </a:prstGeom>
          <a:noFill/>
          <a:ln cap="flat">
            <a:noFill/>
          </a:ln>
        </p:spPr>
      </p:pic>
      <p:pic>
        <p:nvPicPr>
          <p:cNvPr id="6" name="Picture 19">
            <a:extLst>
              <a:ext uri="{FF2B5EF4-FFF2-40B4-BE49-F238E27FC236}">
                <a16:creationId xmlns:a16="http://schemas.microsoft.com/office/drawing/2014/main" id="{75CBBF3F-F070-53C8-1A56-60DE0837B1EE}"/>
              </a:ext>
            </a:extLst>
          </p:cNvPr>
          <p:cNvPicPr>
            <a:picLocks noChangeAspect="1"/>
          </p:cNvPicPr>
          <p:nvPr/>
        </p:nvPicPr>
        <p:blipFill>
          <a:blip r:embed="rId3"/>
          <a:stretch>
            <a:fillRect/>
          </a:stretch>
        </p:blipFill>
        <p:spPr>
          <a:xfrm>
            <a:off x="8341601" y="834986"/>
            <a:ext cx="2370698" cy="2326889"/>
          </a:xfrm>
          <a:prstGeom prst="rect">
            <a:avLst/>
          </a:prstGeom>
          <a:noFill/>
          <a:ln cap="flat">
            <a:noFill/>
          </a:ln>
        </p:spPr>
      </p:pic>
    </p:spTree>
    <p:extLst>
      <p:ext uri="{BB962C8B-B14F-4D97-AF65-F5344CB8AC3E}">
        <p14:creationId xmlns:p14="http://schemas.microsoft.com/office/powerpoint/2010/main" val="1889682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2C87D-F8AE-9A89-3B59-E70A672ACCAF}"/>
              </a:ext>
            </a:extLst>
          </p:cNvPr>
          <p:cNvSpPr>
            <a:spLocks noGrp="1"/>
          </p:cNvSpPr>
          <p:nvPr>
            <p:ph type="body" sz="quarter" idx="13"/>
          </p:nvPr>
        </p:nvSpPr>
        <p:spPr/>
        <p:txBody>
          <a:bodyPr/>
          <a:lstStyle/>
          <a:p>
            <a:r>
              <a:rPr lang="en-GB" dirty="0"/>
              <a:t>The natural course of  some ARBO infections</a:t>
            </a:r>
          </a:p>
          <a:p>
            <a:endParaRPr lang="en-SI" dirty="0"/>
          </a:p>
        </p:txBody>
      </p:sp>
      <p:pic>
        <p:nvPicPr>
          <p:cNvPr id="5" name="Picture 4">
            <a:extLst>
              <a:ext uri="{FF2B5EF4-FFF2-40B4-BE49-F238E27FC236}">
                <a16:creationId xmlns:a16="http://schemas.microsoft.com/office/drawing/2014/main" id="{9DD759B7-EBA6-36C4-9E63-951583977C88}"/>
              </a:ext>
            </a:extLst>
          </p:cNvPr>
          <p:cNvPicPr>
            <a:picLocks noChangeAspect="1"/>
          </p:cNvPicPr>
          <p:nvPr/>
        </p:nvPicPr>
        <p:blipFill>
          <a:blip r:embed="rId2"/>
          <a:stretch>
            <a:fillRect/>
          </a:stretch>
        </p:blipFill>
        <p:spPr>
          <a:xfrm>
            <a:off x="2405486" y="879848"/>
            <a:ext cx="7381027" cy="4301255"/>
          </a:xfrm>
          <a:prstGeom prst="rect">
            <a:avLst/>
          </a:prstGeom>
          <a:noFill/>
          <a:ln cap="flat">
            <a:noFill/>
          </a:ln>
        </p:spPr>
      </p:pic>
      <p:sp>
        <p:nvSpPr>
          <p:cNvPr id="7" name="TextBox 6">
            <a:extLst>
              <a:ext uri="{FF2B5EF4-FFF2-40B4-BE49-F238E27FC236}">
                <a16:creationId xmlns:a16="http://schemas.microsoft.com/office/drawing/2014/main" id="{E86C7E77-A487-8F08-691C-3E1BFEE64BAE}"/>
              </a:ext>
            </a:extLst>
          </p:cNvPr>
          <p:cNvSpPr txBox="1"/>
          <p:nvPr/>
        </p:nvSpPr>
        <p:spPr>
          <a:xfrm>
            <a:off x="2359918" y="5427514"/>
            <a:ext cx="7472161" cy="307777"/>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Verdana" panose="020B0604030504040204" pitchFamily="34" charset="0"/>
                <a:ea typeface="Verdana" panose="020B0604030504040204" pitchFamily="34" charset="0"/>
              </a:rPr>
              <a:t>Adapted from Zaaijer H. Presentation at the IPFA/PEI meeting Bologna, 2023. </a:t>
            </a:r>
            <a:endParaRPr lang="en-SI" sz="1400" b="0" i="0" u="none" strike="noStrike" kern="1200" cap="none" spc="0" baseline="0" dirty="0">
              <a:solidFill>
                <a:srgbClr val="000000"/>
              </a:solidFill>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7585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2B4449-BFDD-A885-2D9B-A5E6B3BE7626}"/>
              </a:ext>
            </a:extLst>
          </p:cNvPr>
          <p:cNvSpPr>
            <a:spLocks noGrp="1"/>
          </p:cNvSpPr>
          <p:nvPr>
            <p:ph type="body" sz="quarter" idx="13"/>
          </p:nvPr>
        </p:nvSpPr>
        <p:spPr/>
        <p:txBody>
          <a:bodyPr/>
          <a:lstStyle/>
          <a:p>
            <a:r>
              <a:rPr lang="en-GB" dirty="0"/>
              <a:t>Malaria</a:t>
            </a:r>
            <a:endParaRPr lang="en-SI" dirty="0"/>
          </a:p>
        </p:txBody>
      </p:sp>
      <p:pic>
        <p:nvPicPr>
          <p:cNvPr id="6" name="Picture 5">
            <a:extLst>
              <a:ext uri="{FF2B5EF4-FFF2-40B4-BE49-F238E27FC236}">
                <a16:creationId xmlns:a16="http://schemas.microsoft.com/office/drawing/2014/main" id="{5AE2F5B9-7F48-ADC9-8C3E-4776E62D6303}"/>
              </a:ext>
            </a:extLst>
          </p:cNvPr>
          <p:cNvPicPr>
            <a:picLocks noChangeAspect="1"/>
          </p:cNvPicPr>
          <p:nvPr/>
        </p:nvPicPr>
        <p:blipFill>
          <a:blip r:embed="rId2"/>
          <a:stretch>
            <a:fillRect/>
          </a:stretch>
        </p:blipFill>
        <p:spPr>
          <a:xfrm>
            <a:off x="222278" y="1044847"/>
            <a:ext cx="5873722" cy="3095515"/>
          </a:xfrm>
          <a:prstGeom prst="rect">
            <a:avLst/>
          </a:prstGeom>
        </p:spPr>
      </p:pic>
      <p:graphicFrame>
        <p:nvGraphicFramePr>
          <p:cNvPr id="7" name="Chart 3">
            <a:extLst>
              <a:ext uri="{FF2B5EF4-FFF2-40B4-BE49-F238E27FC236}">
                <a16:creationId xmlns:a16="http://schemas.microsoft.com/office/drawing/2014/main" id="{EE33ACDD-3C48-7C8B-2DB5-63779BE796B3}"/>
              </a:ext>
            </a:extLst>
          </p:cNvPr>
          <p:cNvGraphicFramePr/>
          <p:nvPr>
            <p:extLst>
              <p:ext uri="{D42A27DB-BD31-4B8C-83A1-F6EECF244321}">
                <p14:modId xmlns:p14="http://schemas.microsoft.com/office/powerpoint/2010/main" val="1518217886"/>
              </p:ext>
            </p:extLst>
          </p:nvPr>
        </p:nvGraphicFramePr>
        <p:xfrm>
          <a:off x="6180947" y="1044847"/>
          <a:ext cx="5886892" cy="3218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4">
            <a:extLst>
              <a:ext uri="{FF2B5EF4-FFF2-40B4-BE49-F238E27FC236}">
                <a16:creationId xmlns:a16="http://schemas.microsoft.com/office/drawing/2014/main" id="{776C1A35-99D2-4CF8-FA9E-B6A4CCE225E6}"/>
              </a:ext>
            </a:extLst>
          </p:cNvPr>
          <p:cNvGraphicFramePr/>
          <p:nvPr>
            <p:extLst>
              <p:ext uri="{D42A27DB-BD31-4B8C-83A1-F6EECF244321}">
                <p14:modId xmlns:p14="http://schemas.microsoft.com/office/powerpoint/2010/main" val="1980668836"/>
              </p:ext>
            </p:extLst>
          </p:nvPr>
        </p:nvGraphicFramePr>
        <p:xfrm>
          <a:off x="7259079" y="3980874"/>
          <a:ext cx="4011433" cy="247974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19A797D7-13C1-581C-DB21-08B7E9983652}"/>
              </a:ext>
            </a:extLst>
          </p:cNvPr>
          <p:cNvSpPr txBox="1"/>
          <p:nvPr/>
        </p:nvSpPr>
        <p:spPr>
          <a:xfrm>
            <a:off x="7102548" y="779033"/>
            <a:ext cx="4540102" cy="276999"/>
          </a:xfrm>
          <a:prstGeom prst="rect">
            <a:avLst/>
          </a:prstGeom>
          <a:noFill/>
        </p:spPr>
        <p:txBody>
          <a:bodyPr wrap="square" rtlCol="0">
            <a:spAutoFit/>
          </a:bodyPr>
          <a:lstStyle/>
          <a:p>
            <a:r>
              <a:rPr lang="en-GB" sz="1200" b="1" dirty="0">
                <a:latin typeface="Verdana" panose="020B0604030504040204" pitchFamily="34" charset="0"/>
                <a:ea typeface="Verdana" panose="020B0604030504040204" pitchFamily="34" charset="0"/>
              </a:rPr>
              <a:t>Total number of malaria cases in EU/EEA</a:t>
            </a:r>
            <a:endParaRPr lang="en-SI" sz="1200" b="1"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86E305AD-22CD-94A0-A1E4-72AB07C32202}"/>
              </a:ext>
            </a:extLst>
          </p:cNvPr>
          <p:cNvSpPr txBox="1"/>
          <p:nvPr/>
        </p:nvSpPr>
        <p:spPr>
          <a:xfrm>
            <a:off x="897141" y="773441"/>
            <a:ext cx="4523995" cy="276999"/>
          </a:xfrm>
          <a:prstGeom prst="rect">
            <a:avLst/>
          </a:prstGeom>
          <a:noFill/>
        </p:spPr>
        <p:txBody>
          <a:bodyPr wrap="none" rtlCol="0">
            <a:spAutoFit/>
          </a:bodyPr>
          <a:lstStyle/>
          <a:p>
            <a:r>
              <a:rPr lang="en-GB" sz="1200" b="1" dirty="0">
                <a:latin typeface="Verdana" panose="020B0604030504040204" pitchFamily="34" charset="0"/>
                <a:ea typeface="Verdana" panose="020B0604030504040204" pitchFamily="34" charset="0"/>
              </a:rPr>
              <a:t>Distribution of countries with Indigenous  malaria</a:t>
            </a:r>
            <a:endParaRPr lang="en-SI" sz="1200" b="1"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4DF00A0D-6341-5AAA-705C-D248BDC25D4B}"/>
              </a:ext>
            </a:extLst>
          </p:cNvPr>
          <p:cNvSpPr txBox="1"/>
          <p:nvPr/>
        </p:nvSpPr>
        <p:spPr>
          <a:xfrm>
            <a:off x="222278" y="4263656"/>
            <a:ext cx="6880270" cy="1815882"/>
          </a:xfrm>
          <a:prstGeom prst="rect">
            <a:avLst/>
          </a:prstGeom>
          <a:noFill/>
        </p:spPr>
        <p:txBody>
          <a:bodyPr wrap="square" rtlCol="0">
            <a:spAutoFit/>
          </a:bodyPr>
          <a:lstStyle/>
          <a:p>
            <a:pPr algn="l"/>
            <a:r>
              <a:rPr lang="en-GB" sz="1400" b="0" i="0" u="none" strike="noStrike" baseline="0" dirty="0">
                <a:solidFill>
                  <a:schemeClr val="tx1">
                    <a:lumMod val="50000"/>
                  </a:schemeClr>
                </a:solidFill>
                <a:latin typeface="Verdana" panose="020B0604030504040204" pitchFamily="34" charset="0"/>
                <a:ea typeface="Verdana" panose="020B0604030504040204" pitchFamily="34" charset="0"/>
              </a:rPr>
              <a:t>Globally, there were an estimated 229 million malaria</a:t>
            </a:r>
          </a:p>
          <a:p>
            <a:pPr algn="l"/>
            <a:r>
              <a:rPr lang="en-GB" sz="1400" b="0" i="0" u="none" strike="noStrike" baseline="0" dirty="0">
                <a:solidFill>
                  <a:schemeClr val="tx1">
                    <a:lumMod val="50000"/>
                  </a:schemeClr>
                </a:solidFill>
                <a:latin typeface="Verdana" panose="020B0604030504040204" pitchFamily="34" charset="0"/>
                <a:ea typeface="Verdana" panose="020B0604030504040204" pitchFamily="34" charset="0"/>
              </a:rPr>
              <a:t>cases in 2019 in 87 malaria-endemic countries</a:t>
            </a:r>
          </a:p>
          <a:p>
            <a:pPr algn="l"/>
            <a:endParaRPr lang="en-GB" sz="1400" b="0" i="0" u="none" strike="noStrike" baseline="0" dirty="0">
              <a:solidFill>
                <a:srgbClr val="000000"/>
              </a:solidFill>
              <a:latin typeface="Verdana" panose="020B0604030504040204" pitchFamily="34" charset="0"/>
              <a:ea typeface="Verdana" panose="020B0604030504040204" pitchFamily="34" charset="0"/>
            </a:endParaRPr>
          </a:p>
          <a:p>
            <a:pPr algn="l"/>
            <a:r>
              <a:rPr lang="en-GB" sz="1400" b="0" i="0" u="none" strike="noStrike" baseline="0" dirty="0">
                <a:solidFill>
                  <a:srgbClr val="000000"/>
                </a:solidFill>
                <a:latin typeface="Verdana" panose="020B0604030504040204" pitchFamily="34" charset="0"/>
                <a:ea typeface="Verdana" panose="020B0604030504040204" pitchFamily="34" charset="0"/>
              </a:rPr>
              <a:t>In the USA, the risk of TTM is currently estimated at less than 0.1 per million red blood cell (RBC) transfusions, or about 1 case every 2 years </a:t>
            </a:r>
          </a:p>
          <a:p>
            <a:r>
              <a:rPr lang="en-GB" sz="1400" dirty="0">
                <a:solidFill>
                  <a:srgbClr val="000000"/>
                </a:solidFill>
                <a:latin typeface="Verdana" panose="020B0604030504040204" pitchFamily="34" charset="0"/>
                <a:ea typeface="Verdana" panose="020B0604030504040204" pitchFamily="34" charset="0"/>
              </a:rPr>
              <a:t>Rare cases of transplantation transmitted malaria (organs and BMT) Deferral policy implemented in non-malarial countries – revision is ongoing</a:t>
            </a:r>
            <a:endParaRPr lang="en-SI"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53379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09437-0BE3-1FFB-C53E-87740499A484}"/>
              </a:ext>
            </a:extLst>
          </p:cNvPr>
          <p:cNvSpPr>
            <a:spLocks noGrp="1"/>
          </p:cNvSpPr>
          <p:nvPr>
            <p:ph type="body" sz="quarter" idx="13"/>
          </p:nvPr>
        </p:nvSpPr>
        <p:spPr/>
        <p:txBody>
          <a:bodyPr/>
          <a:lstStyle/>
          <a:p>
            <a:r>
              <a:rPr lang="en-GB" dirty="0"/>
              <a:t>Potential threats to MPHO in Europe</a:t>
            </a:r>
            <a:endParaRPr lang="en-SI" dirty="0"/>
          </a:p>
        </p:txBody>
      </p:sp>
      <p:pic>
        <p:nvPicPr>
          <p:cNvPr id="6" name="Picture 5">
            <a:extLst>
              <a:ext uri="{FF2B5EF4-FFF2-40B4-BE49-F238E27FC236}">
                <a16:creationId xmlns:a16="http://schemas.microsoft.com/office/drawing/2014/main" id="{48E49EA5-9A4A-E215-42CA-9165CC532038}"/>
              </a:ext>
            </a:extLst>
          </p:cNvPr>
          <p:cNvPicPr>
            <a:picLocks noChangeAspect="1"/>
          </p:cNvPicPr>
          <p:nvPr/>
        </p:nvPicPr>
        <p:blipFill>
          <a:blip r:embed="rId2"/>
          <a:stretch>
            <a:fillRect/>
          </a:stretch>
        </p:blipFill>
        <p:spPr>
          <a:xfrm>
            <a:off x="1773738" y="779033"/>
            <a:ext cx="4768589" cy="1791485"/>
          </a:xfrm>
          <a:prstGeom prst="rect">
            <a:avLst/>
          </a:prstGeom>
        </p:spPr>
      </p:pic>
      <p:sp>
        <p:nvSpPr>
          <p:cNvPr id="9" name="TextBox 8">
            <a:extLst>
              <a:ext uri="{FF2B5EF4-FFF2-40B4-BE49-F238E27FC236}">
                <a16:creationId xmlns:a16="http://schemas.microsoft.com/office/drawing/2014/main" id="{98D7366F-5D4D-4EFD-D0F0-1D8651EC8972}"/>
              </a:ext>
            </a:extLst>
          </p:cNvPr>
          <p:cNvSpPr txBox="1"/>
          <p:nvPr/>
        </p:nvSpPr>
        <p:spPr>
          <a:xfrm>
            <a:off x="3017181" y="2594920"/>
            <a:ext cx="2712602" cy="369332"/>
          </a:xfrm>
          <a:prstGeom prst="rect">
            <a:avLst/>
          </a:prstGeom>
          <a:solidFill>
            <a:srgbClr val="FFFF99"/>
          </a:solidFill>
        </p:spPr>
        <p:txBody>
          <a:bodyPr wrap="none" rtlCol="0">
            <a:spAutoFit/>
          </a:bodyPr>
          <a:lstStyle/>
          <a:p>
            <a:r>
              <a:rPr lang="en-GB" b="1" dirty="0">
                <a:latin typeface="Verdana" panose="020B0604030504040204" pitchFamily="34" charset="0"/>
                <a:ea typeface="Verdana" panose="020B0604030504040204" pitchFamily="34" charset="0"/>
              </a:rPr>
              <a:t>Usutu virus (USUV)</a:t>
            </a:r>
            <a:endParaRPr lang="en-SI" b="1"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B5EC7E6E-BFED-EE63-A45A-84041A20FD3C}"/>
              </a:ext>
            </a:extLst>
          </p:cNvPr>
          <p:cNvSpPr txBox="1"/>
          <p:nvPr/>
        </p:nvSpPr>
        <p:spPr>
          <a:xfrm>
            <a:off x="8623911" y="5424987"/>
            <a:ext cx="3397084" cy="369332"/>
          </a:xfrm>
          <a:prstGeom prst="rect">
            <a:avLst/>
          </a:prstGeom>
          <a:solidFill>
            <a:srgbClr val="FFFF99"/>
          </a:solidFill>
        </p:spPr>
        <p:txBody>
          <a:bodyPr wrap="none" rtlCol="0">
            <a:spAutoFit/>
          </a:bodyPr>
          <a:lstStyle/>
          <a:p>
            <a:r>
              <a:rPr lang="en-GB" b="1" dirty="0" err="1">
                <a:latin typeface="Verdana" panose="020B0604030504040204" pitchFamily="34" charset="0"/>
                <a:ea typeface="Verdana" panose="020B0604030504040204" pitchFamily="34" charset="0"/>
              </a:rPr>
              <a:t>Oropouche</a:t>
            </a:r>
            <a:r>
              <a:rPr lang="en-GB" b="1" dirty="0">
                <a:latin typeface="Verdana" panose="020B0604030504040204" pitchFamily="34" charset="0"/>
                <a:ea typeface="Verdana" panose="020B0604030504040204" pitchFamily="34" charset="0"/>
              </a:rPr>
              <a:t> virus (OROV)</a:t>
            </a:r>
            <a:endParaRPr lang="en-SI" b="1"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F826B7A7-EFB6-3F1E-C277-09C2C395EED5}"/>
              </a:ext>
            </a:extLst>
          </p:cNvPr>
          <p:cNvSpPr txBox="1"/>
          <p:nvPr/>
        </p:nvSpPr>
        <p:spPr>
          <a:xfrm>
            <a:off x="553596" y="3578328"/>
            <a:ext cx="7208874" cy="2308324"/>
          </a:xfrm>
          <a:prstGeom prst="rect">
            <a:avLst/>
          </a:prstGeom>
          <a:solidFill>
            <a:srgbClr val="FFFF99"/>
          </a:solidFill>
        </p:spPr>
        <p:txBody>
          <a:bodyPr wrap="square" rtlCol="0">
            <a:spAutoFit/>
          </a:bodyPr>
          <a:lstStyle/>
          <a:p>
            <a:pPr lvl="0"/>
            <a:r>
              <a:rPr lang="en-GB" sz="1800" b="1" dirty="0">
                <a:latin typeface="Verdana" panose="020B0604030504040204" pitchFamily="34" charset="0"/>
                <a:ea typeface="Verdana" panose="020B0604030504040204" pitchFamily="34" charset="0"/>
              </a:rPr>
              <a:t>Tick-borne protozoa</a:t>
            </a:r>
          </a:p>
          <a:p>
            <a:pPr marL="285750" lvl="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Babesia microti</a:t>
            </a:r>
          </a:p>
          <a:p>
            <a:pPr lvl="0"/>
            <a:endParaRPr lang="en-GB" b="1" dirty="0">
              <a:latin typeface="Verdana" panose="020B0604030504040204" pitchFamily="34" charset="0"/>
              <a:ea typeface="Verdana" panose="020B0604030504040204" pitchFamily="34" charset="0"/>
            </a:endParaRPr>
          </a:p>
          <a:p>
            <a:pPr lvl="0"/>
            <a:r>
              <a:rPr lang="en-GB" sz="1800" b="1" dirty="0">
                <a:latin typeface="Verdana" panose="020B0604030504040204" pitchFamily="34" charset="0"/>
                <a:ea typeface="Verdana" panose="020B0604030504040204" pitchFamily="34" charset="0"/>
              </a:rPr>
              <a:t>Tick-borne viruses</a:t>
            </a:r>
          </a:p>
          <a:p>
            <a:pPr marL="285750" lvl="0" indent="-285750">
              <a:buFont typeface="Arial" panose="020B0604020202020204" pitchFamily="34" charset="0"/>
              <a:buChar char="•"/>
            </a:pPr>
            <a:r>
              <a:rPr lang="en-SI" sz="1800" b="1" dirty="0">
                <a:latin typeface="Verdana" panose="020B0604030504040204" pitchFamily="34" charset="0"/>
                <a:ea typeface="Verdana" panose="020B0604030504040204" pitchFamily="34" charset="0"/>
              </a:rPr>
              <a:t>Omsk </a:t>
            </a:r>
            <a:r>
              <a:rPr lang="en-SI" sz="1800" b="1" dirty="0" err="1">
                <a:latin typeface="Verdana" panose="020B0604030504040204" pitchFamily="34" charset="0"/>
                <a:ea typeface="Verdana" panose="020B0604030504040204" pitchFamily="34" charset="0"/>
              </a:rPr>
              <a:t>hemorrhagic</a:t>
            </a:r>
            <a:r>
              <a:rPr lang="en-SI" sz="1800" b="1" dirty="0">
                <a:latin typeface="Verdana" panose="020B0604030504040204" pitchFamily="34" charset="0"/>
                <a:ea typeface="Verdana" panose="020B0604030504040204" pitchFamily="34" charset="0"/>
              </a:rPr>
              <a:t> fever virus (OHFV), </a:t>
            </a:r>
            <a:r>
              <a:rPr lang="en-GB" sz="1800" b="1" dirty="0">
                <a:latin typeface="Verdana" panose="020B0604030504040204" pitchFamily="34" charset="0"/>
                <a:ea typeface="Verdana" panose="020B0604030504040204" pitchFamily="34" charset="0"/>
              </a:rPr>
              <a:t> </a:t>
            </a:r>
          </a:p>
          <a:p>
            <a:pPr marL="285750" lvl="0" indent="-285750">
              <a:buFont typeface="Arial" panose="020B0604020202020204" pitchFamily="34" charset="0"/>
              <a:buChar char="•"/>
            </a:pPr>
            <a:r>
              <a:rPr lang="en-SI" sz="1800" b="1" dirty="0" err="1">
                <a:latin typeface="Verdana" panose="020B0604030504040204" pitchFamily="34" charset="0"/>
                <a:ea typeface="Verdana" panose="020B0604030504040204" pitchFamily="34" charset="0"/>
              </a:rPr>
              <a:t>Kyasanur</a:t>
            </a:r>
            <a:r>
              <a:rPr lang="en-GB" sz="1800" b="1" dirty="0">
                <a:latin typeface="Verdana" panose="020B0604030504040204" pitchFamily="34" charset="0"/>
                <a:ea typeface="Verdana" panose="020B0604030504040204" pitchFamily="34" charset="0"/>
              </a:rPr>
              <a:t> </a:t>
            </a:r>
            <a:r>
              <a:rPr lang="en-SI" sz="1800" b="1" dirty="0">
                <a:latin typeface="Verdana" panose="020B0604030504040204" pitchFamily="34" charset="0"/>
                <a:ea typeface="Verdana" panose="020B0604030504040204" pitchFamily="34" charset="0"/>
              </a:rPr>
              <a:t>Forest disease virus (KFDV),</a:t>
            </a:r>
            <a:r>
              <a:rPr lang="en-GB" sz="1800" b="1" dirty="0">
                <a:latin typeface="Verdana" panose="020B0604030504040204" pitchFamily="34" charset="0"/>
                <a:ea typeface="Verdana" panose="020B0604030504040204" pitchFamily="34" charset="0"/>
              </a:rPr>
              <a:t> </a:t>
            </a:r>
          </a:p>
          <a:p>
            <a:pPr marL="285750" lvl="0" indent="-285750">
              <a:buFont typeface="Arial" panose="020B0604020202020204" pitchFamily="34" charset="0"/>
              <a:buChar char="•"/>
            </a:pPr>
            <a:r>
              <a:rPr lang="en-SI" sz="1800" b="1" dirty="0" err="1">
                <a:latin typeface="Verdana" panose="020B0604030504040204" pitchFamily="34" charset="0"/>
                <a:ea typeface="Verdana" panose="020B0604030504040204" pitchFamily="34" charset="0"/>
              </a:rPr>
              <a:t>Alkhurma</a:t>
            </a:r>
            <a:r>
              <a:rPr lang="en-SI" sz="1800" b="1" dirty="0">
                <a:latin typeface="Verdana" panose="020B0604030504040204" pitchFamily="34" charset="0"/>
                <a:ea typeface="Verdana" panose="020B0604030504040204" pitchFamily="34" charset="0"/>
              </a:rPr>
              <a:t> haemorrhagic fever virus (AHFV)</a:t>
            </a:r>
          </a:p>
          <a:p>
            <a:endParaRPr lang="en-SI" dirty="0"/>
          </a:p>
        </p:txBody>
      </p:sp>
      <p:pic>
        <p:nvPicPr>
          <p:cNvPr id="3078" name="Picture 6" descr="Fig. 1">
            <a:extLst>
              <a:ext uri="{FF2B5EF4-FFF2-40B4-BE49-F238E27FC236}">
                <a16:creationId xmlns:a16="http://schemas.microsoft.com/office/drawing/2014/main" id="{3D8A009F-68B7-6719-156A-504AC3646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3911" y="779033"/>
            <a:ext cx="3014493" cy="464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28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2E6CF-44BF-82C5-7A7E-368DD4DB5EF7}"/>
              </a:ext>
            </a:extLst>
          </p:cNvPr>
          <p:cNvSpPr>
            <a:spLocks noGrp="1"/>
          </p:cNvSpPr>
          <p:nvPr>
            <p:ph type="body" sz="quarter" idx="13"/>
          </p:nvPr>
        </p:nvSpPr>
        <p:spPr/>
        <p:txBody>
          <a:bodyPr/>
          <a:lstStyle/>
          <a:p>
            <a:r>
              <a:rPr lang="en-GB" dirty="0"/>
              <a:t>Hepatitis e virus</a:t>
            </a:r>
            <a:endParaRPr lang="en-SI" dirty="0">
              <a:solidFill>
                <a:schemeClr val="accent1">
                  <a:lumMod val="75000"/>
                </a:schemeClr>
              </a:solidFill>
            </a:endParaRPr>
          </a:p>
        </p:txBody>
      </p:sp>
      <p:sp>
        <p:nvSpPr>
          <p:cNvPr id="4" name="Text Placeholder 3">
            <a:extLst>
              <a:ext uri="{FF2B5EF4-FFF2-40B4-BE49-F238E27FC236}">
                <a16:creationId xmlns:a16="http://schemas.microsoft.com/office/drawing/2014/main" id="{703512C2-BA87-9461-4EB6-5E18E39AF516}"/>
              </a:ext>
            </a:extLst>
          </p:cNvPr>
          <p:cNvSpPr>
            <a:spLocks noGrp="1"/>
          </p:cNvSpPr>
          <p:nvPr>
            <p:ph type="body" sz="quarter" idx="17"/>
          </p:nvPr>
        </p:nvSpPr>
        <p:spPr>
          <a:xfrm>
            <a:off x="307225" y="912776"/>
            <a:ext cx="11459902" cy="369333"/>
          </a:xfrm>
        </p:spPr>
        <p:txBody>
          <a:bodyPr/>
          <a:lstStyle/>
          <a:p>
            <a:r>
              <a:rPr lang="en-GB" dirty="0"/>
              <a:t>Virus, transmission, clinical manifestations</a:t>
            </a:r>
            <a:endParaRPr lang="en-SI" dirty="0"/>
          </a:p>
        </p:txBody>
      </p:sp>
      <p:pic>
        <p:nvPicPr>
          <p:cNvPr id="1026" name="Picture 2" descr="Genome organization of the hepatitis E virus.The 5′ end of the (+)-stranded RNA genome is capped with 7-methylguanosine (7 mG), while the 3′ end is polyadenylated (poly(A)). Open reading frame 1 (ORF1) encodes nonstructural proteins, including a methyltransferase (MT), papain-like cysteine protease (Pro), hypervariable region (HVR), helicase (Hel), and an RNA-dependent RNA polymerase (RdRp), as well as two regions of unknown function (Y-domain (Y), and X-/Macrodomain (X)). ORF2 encodes the core protein that forms the capsid, and the ORF3 protein is essential for viral release via the ESCRT pathway">
            <a:extLst>
              <a:ext uri="{FF2B5EF4-FFF2-40B4-BE49-F238E27FC236}">
                <a16:creationId xmlns:a16="http://schemas.microsoft.com/office/drawing/2014/main" id="{39E72684-9573-5996-6578-74BB5FE34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137" y="968520"/>
            <a:ext cx="3613600" cy="2105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4FC392-49BE-7E4E-961B-6E0833471FF5}"/>
              </a:ext>
            </a:extLst>
          </p:cNvPr>
          <p:cNvSpPr txBox="1"/>
          <p:nvPr/>
        </p:nvSpPr>
        <p:spPr>
          <a:xfrm>
            <a:off x="5706407" y="1439306"/>
            <a:ext cx="2279199" cy="1477328"/>
          </a:xfrm>
          <a:prstGeom prst="rect">
            <a:avLst/>
          </a:prstGeom>
          <a:noFill/>
        </p:spPr>
        <p:txBody>
          <a:bodyPr wrap="square" rtlCol="0">
            <a:spAutoFit/>
          </a:bodyPr>
          <a:lstStyle/>
          <a:p>
            <a:r>
              <a:rPr lang="en-GB" dirty="0"/>
              <a:t>Transmission: </a:t>
            </a:r>
          </a:p>
          <a:p>
            <a:pPr marL="285750" indent="-285750">
              <a:buFont typeface="Arial" panose="020B0604020202020204" pitchFamily="34" charset="0"/>
              <a:buChar char="•"/>
            </a:pPr>
            <a:r>
              <a:rPr lang="en-GB" b="1" dirty="0" err="1"/>
              <a:t>Fecal</a:t>
            </a:r>
            <a:r>
              <a:rPr lang="en-GB" b="1" dirty="0"/>
              <a:t> Oral</a:t>
            </a:r>
          </a:p>
          <a:p>
            <a:pPr marL="285750" indent="-285750">
              <a:buFont typeface="Arial" panose="020B0604020202020204" pitchFamily="34" charset="0"/>
              <a:buChar char="•"/>
            </a:pPr>
            <a:r>
              <a:rPr lang="en-GB" b="1" dirty="0"/>
              <a:t>Zoonotic</a:t>
            </a:r>
          </a:p>
          <a:p>
            <a:pPr marL="285750" indent="-285750">
              <a:buFont typeface="Arial" panose="020B0604020202020204" pitchFamily="34" charset="0"/>
              <a:buChar char="•"/>
            </a:pPr>
            <a:r>
              <a:rPr lang="en-GB" b="1" dirty="0"/>
              <a:t>Person to person</a:t>
            </a:r>
          </a:p>
          <a:p>
            <a:pPr marL="285750" indent="-285750">
              <a:buFont typeface="Arial" panose="020B0604020202020204" pitchFamily="34" charset="0"/>
              <a:buChar char="•"/>
            </a:pPr>
            <a:r>
              <a:rPr lang="en-GB" b="1" dirty="0"/>
              <a:t>Vertical</a:t>
            </a:r>
            <a:endParaRPr lang="en-SI" b="1" dirty="0"/>
          </a:p>
        </p:txBody>
      </p:sp>
      <p:pic>
        <p:nvPicPr>
          <p:cNvPr id="6" name="Picture 7" descr="Cover">
            <a:extLst>
              <a:ext uri="{FF2B5EF4-FFF2-40B4-BE49-F238E27FC236}">
                <a16:creationId xmlns:a16="http://schemas.microsoft.com/office/drawing/2014/main" id="{AC85BA23-1FC2-3DB9-0A23-0D669CCA0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5" y="1702150"/>
            <a:ext cx="4868760" cy="34515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DD042-47C4-97E0-E332-D3BE0EADAAF0}"/>
              </a:ext>
            </a:extLst>
          </p:cNvPr>
          <p:cNvSpPr txBox="1"/>
          <p:nvPr/>
        </p:nvSpPr>
        <p:spPr>
          <a:xfrm>
            <a:off x="5538089" y="3334914"/>
            <a:ext cx="6301648" cy="1846659"/>
          </a:xfrm>
          <a:prstGeom prst="rect">
            <a:avLst/>
          </a:prstGeom>
          <a:solidFill>
            <a:srgbClr val="FFFFCC"/>
          </a:solidFill>
        </p:spPr>
        <p:txBody>
          <a:bodyPr wrap="square" rtlCol="0">
            <a:spAutoFit/>
          </a:bodyPr>
          <a:lstStyle/>
          <a:p>
            <a:pPr algn="l"/>
            <a:r>
              <a:rPr lang="sv-SE" sz="1600" dirty="0">
                <a:solidFill>
                  <a:schemeClr val="tx1">
                    <a:lumMod val="50000"/>
                  </a:schemeClr>
                </a:solidFill>
                <a:latin typeface="Verdana" panose="020B0604030504040204" pitchFamily="34" charset="0"/>
                <a:ea typeface="Verdana" panose="020B0604030504040204" pitchFamily="34" charset="0"/>
              </a:rPr>
              <a:t>Fam: Picornaviridae, Subf</a:t>
            </a:r>
            <a:r>
              <a:rPr lang="sv-SE" sz="1600" b="0" i="0" u="none" strike="noStrike" baseline="0" dirty="0">
                <a:solidFill>
                  <a:schemeClr val="tx1">
                    <a:lumMod val="50000"/>
                  </a:schemeClr>
                </a:solidFill>
                <a:latin typeface="Verdana" panose="020B0604030504040204" pitchFamily="34" charset="0"/>
                <a:ea typeface="Verdana" panose="020B0604030504040204" pitchFamily="34" charset="0"/>
              </a:rPr>
              <a:t>am: Heptrevirinae; Genus: Hepatovirus</a:t>
            </a:r>
          </a:p>
          <a:p>
            <a:pPr algn="l"/>
            <a:r>
              <a:rPr lang="en-GB" sz="1600" b="0" i="0" u="none" strike="noStrike" baseline="0" dirty="0">
                <a:solidFill>
                  <a:schemeClr val="tx1">
                    <a:lumMod val="50000"/>
                  </a:schemeClr>
                </a:solidFill>
                <a:latin typeface="Verdana" panose="020B0604030504040204" pitchFamily="34" charset="0"/>
                <a:ea typeface="Verdana" panose="020B0604030504040204" pitchFamily="34" charset="0"/>
              </a:rPr>
              <a:t>Nonenveloped, icosahedral spherical particles, </a:t>
            </a:r>
          </a:p>
          <a:p>
            <a:pPr algn="l"/>
            <a:r>
              <a:rPr lang="en-GB" sz="1600" b="0" i="0" u="none" strike="noStrike" baseline="0" dirty="0">
                <a:solidFill>
                  <a:schemeClr val="tx1">
                    <a:lumMod val="50000"/>
                  </a:schemeClr>
                </a:solidFill>
                <a:latin typeface="Verdana" panose="020B0604030504040204" pitchFamily="34" charset="0"/>
                <a:ea typeface="Verdana" panose="020B0604030504040204" pitchFamily="34" charset="0"/>
              </a:rPr>
              <a:t>27–34 nm diameter;  RNA, linear, +ss, 7.2 kb in length</a:t>
            </a:r>
          </a:p>
          <a:p>
            <a:pPr algn="l"/>
            <a:r>
              <a:rPr lang="en-GB" sz="1600" dirty="0">
                <a:solidFill>
                  <a:schemeClr val="tx1">
                    <a:lumMod val="50000"/>
                  </a:schemeClr>
                </a:solidFill>
                <a:latin typeface="Verdana" panose="020B0604030504040204" pitchFamily="34" charset="0"/>
                <a:ea typeface="Verdana" panose="020B0604030504040204" pitchFamily="34" charset="0"/>
              </a:rPr>
              <a:t>Quasi-enveloped HEV particles</a:t>
            </a:r>
          </a:p>
          <a:p>
            <a:pPr algn="l"/>
            <a:r>
              <a:rPr lang="sv-SE" sz="1600" b="0" i="1" dirty="0">
                <a:solidFill>
                  <a:schemeClr val="tx1">
                    <a:lumMod val="50000"/>
                  </a:schemeClr>
                </a:solidFill>
                <a:effectLst/>
                <a:latin typeface="Verdana" panose="020B0604030504040204" pitchFamily="34" charset="0"/>
                <a:ea typeface="Verdana" panose="020B0604030504040204" pitchFamily="34" charset="0"/>
              </a:rPr>
              <a:t>Orthohepevirus A </a:t>
            </a:r>
            <a:r>
              <a:rPr lang="sv-SE" sz="1600" b="0" dirty="0">
                <a:solidFill>
                  <a:schemeClr val="tx1">
                    <a:lumMod val="50000"/>
                  </a:schemeClr>
                </a:solidFill>
                <a:effectLst/>
                <a:latin typeface="Verdana" panose="020B0604030504040204" pitchFamily="34" charset="0"/>
                <a:ea typeface="Verdana" panose="020B0604030504040204" pitchFamily="34" charset="0"/>
              </a:rPr>
              <a:t>(8 genotypes) </a:t>
            </a:r>
            <a:r>
              <a:rPr lang="en-GB" sz="1600" b="0" i="0" dirty="0">
                <a:solidFill>
                  <a:schemeClr val="tx1">
                    <a:lumMod val="50000"/>
                  </a:schemeClr>
                </a:solidFill>
                <a:effectLst/>
                <a:latin typeface="Verdana" panose="020B0604030504040204" pitchFamily="34" charset="0"/>
                <a:ea typeface="Verdana" panose="020B0604030504040204" pitchFamily="34" charset="0"/>
              </a:rPr>
              <a:t>HEV-1, -2, -3 and -4</a:t>
            </a:r>
          </a:p>
          <a:p>
            <a:pPr algn="l"/>
            <a:r>
              <a:rPr lang="sv-SE" sz="1600" b="0" i="1" dirty="0">
                <a:solidFill>
                  <a:schemeClr val="tx1">
                    <a:lumMod val="50000"/>
                  </a:schemeClr>
                </a:solidFill>
                <a:effectLst/>
                <a:latin typeface="Verdana" panose="020B0604030504040204" pitchFamily="34" charset="0"/>
                <a:ea typeface="Verdana" panose="020B0604030504040204" pitchFamily="34" charset="0"/>
              </a:rPr>
              <a:t>Orthohepevirus C</a:t>
            </a:r>
            <a:r>
              <a:rPr lang="en-GB" sz="1600" dirty="0">
                <a:solidFill>
                  <a:schemeClr val="tx1">
                    <a:lumMod val="50000"/>
                  </a:schemeClr>
                </a:solidFill>
                <a:latin typeface="Verdana" panose="020B0604030504040204" pitchFamily="34" charset="0"/>
                <a:ea typeface="Verdana" panose="020B0604030504040204" pitchFamily="34" charset="0"/>
              </a:rPr>
              <a:t> – rats, cross-species infection</a:t>
            </a:r>
            <a:endParaRPr lang="en-SI" sz="1600" dirty="0">
              <a:solidFill>
                <a:schemeClr val="tx1">
                  <a:lumMod val="50000"/>
                </a:schemeClr>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D58C5F26-68DB-EF22-B41E-7D6D8F3D8A5F}"/>
              </a:ext>
            </a:extLst>
          </p:cNvPr>
          <p:cNvSpPr txBox="1"/>
          <p:nvPr/>
        </p:nvSpPr>
        <p:spPr>
          <a:xfrm>
            <a:off x="1618626" y="1259451"/>
            <a:ext cx="2399568" cy="369332"/>
          </a:xfrm>
          <a:prstGeom prst="rect">
            <a:avLst/>
          </a:prstGeom>
          <a:noFill/>
        </p:spPr>
        <p:txBody>
          <a:bodyPr wrap="none" rtlCol="0">
            <a:spAutoFit/>
          </a:bodyPr>
          <a:lstStyle/>
          <a:p>
            <a:r>
              <a:rPr lang="en-GB" dirty="0"/>
              <a:t>Zoonotic transmission</a:t>
            </a:r>
            <a:endParaRPr lang="en-SI" dirty="0"/>
          </a:p>
        </p:txBody>
      </p:sp>
      <p:sp>
        <p:nvSpPr>
          <p:cNvPr id="9" name="TextBox 8">
            <a:extLst>
              <a:ext uri="{FF2B5EF4-FFF2-40B4-BE49-F238E27FC236}">
                <a16:creationId xmlns:a16="http://schemas.microsoft.com/office/drawing/2014/main" id="{0E0FBA49-FE88-30CD-7A9B-912833566D3D}"/>
              </a:ext>
            </a:extLst>
          </p:cNvPr>
          <p:cNvSpPr txBox="1"/>
          <p:nvPr/>
        </p:nvSpPr>
        <p:spPr>
          <a:xfrm>
            <a:off x="477235" y="5350323"/>
            <a:ext cx="11568959" cy="738664"/>
          </a:xfrm>
          <a:prstGeom prst="rect">
            <a:avLst/>
          </a:prstGeom>
          <a:noFill/>
        </p:spPr>
        <p:txBody>
          <a:bodyPr wrap="square" rtlCol="0">
            <a:spAutoFit/>
          </a:bodyPr>
          <a:lstStyle/>
          <a:p>
            <a:r>
              <a:rPr lang="en-GB" sz="1400" dirty="0">
                <a:latin typeface="Verdana" panose="020B0604030504040204" pitchFamily="34" charset="0"/>
                <a:ea typeface="Verdana" panose="020B0604030504040204" pitchFamily="34" charset="0"/>
              </a:rPr>
              <a:t>Incubation: 2-6 weeks, predominantly asymptomatic, acute hepatitis 5-30%, acute liver failure  rare (elderly), fulminant hepatitis  - pregnant women and </a:t>
            </a:r>
            <a:r>
              <a:rPr lang="en-GB" sz="1400" b="0" i="0" dirty="0">
                <a:solidFill>
                  <a:srgbClr val="1B1B1B"/>
                </a:solidFill>
                <a:effectLst/>
                <a:latin typeface="Verdana" panose="020B0604030504040204" pitchFamily="34" charset="0"/>
                <a:ea typeface="Verdana" panose="020B0604030504040204" pitchFamily="34" charset="0"/>
              </a:rPr>
              <a:t>patients with pre-existing liver disease, immunocompromised patients resulting in chronic infection (HEV3 and HEV4)</a:t>
            </a:r>
            <a:endParaRPr lang="en-SI"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4648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47996-EF7B-C83B-8A23-F09B308962BC}"/>
              </a:ext>
            </a:extLst>
          </p:cNvPr>
          <p:cNvSpPr>
            <a:spLocks noGrp="1"/>
          </p:cNvSpPr>
          <p:nvPr>
            <p:ph type="body" sz="quarter" idx="13"/>
          </p:nvPr>
        </p:nvSpPr>
        <p:spPr/>
        <p:txBody>
          <a:bodyPr/>
          <a:lstStyle/>
          <a:p>
            <a:r>
              <a:rPr lang="en-GB" dirty="0"/>
              <a:t>Hepatitis e virus </a:t>
            </a:r>
            <a:endParaRPr lang="en-SI" dirty="0">
              <a:solidFill>
                <a:schemeClr val="accent1">
                  <a:lumMod val="75000"/>
                </a:schemeClr>
              </a:solidFill>
            </a:endParaRPr>
          </a:p>
          <a:p>
            <a:endParaRPr lang="en-SI" dirty="0"/>
          </a:p>
        </p:txBody>
      </p:sp>
      <p:pic>
        <p:nvPicPr>
          <p:cNvPr id="5" name="Picture 4">
            <a:extLst>
              <a:ext uri="{FF2B5EF4-FFF2-40B4-BE49-F238E27FC236}">
                <a16:creationId xmlns:a16="http://schemas.microsoft.com/office/drawing/2014/main" id="{0ECB87C8-4F2E-0B74-9507-737E313F46DC}"/>
              </a:ext>
            </a:extLst>
          </p:cNvPr>
          <p:cNvPicPr>
            <a:picLocks noChangeAspect="1"/>
          </p:cNvPicPr>
          <p:nvPr/>
        </p:nvPicPr>
        <p:blipFill>
          <a:blip r:embed="rId2"/>
          <a:stretch>
            <a:fillRect/>
          </a:stretch>
        </p:blipFill>
        <p:spPr>
          <a:xfrm>
            <a:off x="498246" y="1239483"/>
            <a:ext cx="5438560" cy="3051285"/>
          </a:xfrm>
          <a:prstGeom prst="rect">
            <a:avLst/>
          </a:prstGeom>
        </p:spPr>
      </p:pic>
      <p:graphicFrame>
        <p:nvGraphicFramePr>
          <p:cNvPr id="6" name="Table 5">
            <a:extLst>
              <a:ext uri="{FF2B5EF4-FFF2-40B4-BE49-F238E27FC236}">
                <a16:creationId xmlns:a16="http://schemas.microsoft.com/office/drawing/2014/main" id="{89FE9B21-0CDC-CA26-BCD9-6587E81BB6B9}"/>
              </a:ext>
            </a:extLst>
          </p:cNvPr>
          <p:cNvGraphicFramePr>
            <a:graphicFrameLocks noGrp="1"/>
          </p:cNvGraphicFramePr>
          <p:nvPr>
            <p:extLst>
              <p:ext uri="{D42A27DB-BD31-4B8C-83A1-F6EECF244321}">
                <p14:modId xmlns:p14="http://schemas.microsoft.com/office/powerpoint/2010/main" val="899431573"/>
              </p:ext>
            </p:extLst>
          </p:nvPr>
        </p:nvGraphicFramePr>
        <p:xfrm>
          <a:off x="6516191" y="1295243"/>
          <a:ext cx="4295715" cy="1947710"/>
        </p:xfrm>
        <a:graphic>
          <a:graphicData uri="http://schemas.openxmlformats.org/drawingml/2006/table">
            <a:tbl>
              <a:tblPr>
                <a:tableStyleId>{125E5076-3810-47DD-B79F-674D7AD40C01}</a:tableStyleId>
              </a:tblPr>
              <a:tblGrid>
                <a:gridCol w="1918475">
                  <a:extLst>
                    <a:ext uri="{9D8B030D-6E8A-4147-A177-3AD203B41FA5}">
                      <a16:colId xmlns:a16="http://schemas.microsoft.com/office/drawing/2014/main" val="4180998260"/>
                    </a:ext>
                  </a:extLst>
                </a:gridCol>
                <a:gridCol w="2377240">
                  <a:extLst>
                    <a:ext uri="{9D8B030D-6E8A-4147-A177-3AD203B41FA5}">
                      <a16:colId xmlns:a16="http://schemas.microsoft.com/office/drawing/2014/main" val="1695079756"/>
                    </a:ext>
                  </a:extLst>
                </a:gridCol>
              </a:tblGrid>
              <a:tr h="288000">
                <a:tc>
                  <a:txBody>
                    <a:bodyPr/>
                    <a:lstStyle/>
                    <a:p>
                      <a:pPr marL="180000" algn="l" fontAlgn="b"/>
                      <a:r>
                        <a:rPr lang="en-GB" sz="1400" b="0" i="0" u="none" strike="noStrike" dirty="0">
                          <a:solidFill>
                            <a:schemeClr val="bg1"/>
                          </a:solidFill>
                          <a:effectLst/>
                          <a:latin typeface="Verdana" panose="020B0604030504040204" pitchFamily="34" charset="0"/>
                          <a:ea typeface="Verdana" panose="020B0604030504040204" pitchFamily="34" charset="0"/>
                        </a:rPr>
                        <a:t>Continent</a:t>
                      </a:r>
                      <a:endParaRPr lang="en-SI" sz="1400" b="0" i="0" u="none" strike="noStrike" dirty="0">
                        <a:solidFill>
                          <a:schemeClr val="bg1"/>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 HEV seroprevalence IgG</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2598165412"/>
                  </a:ext>
                </a:extLst>
              </a:tr>
              <a:tr h="288000">
                <a:tc>
                  <a:txBody>
                    <a:bodyPr/>
                    <a:lstStyle/>
                    <a:p>
                      <a:pPr marL="180000" algn="l" fontAlgn="b"/>
                      <a:r>
                        <a:rPr lang="sv-SE" sz="1400" u="none" strike="noStrike" dirty="0">
                          <a:effectLst/>
                          <a:latin typeface="Verdana" panose="020B0604030504040204" pitchFamily="34" charset="0"/>
                          <a:ea typeface="Verdana" panose="020B0604030504040204" pitchFamily="34" charset="0"/>
                        </a:rPr>
                        <a:t>Africa</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21.76%</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1237038130"/>
                  </a:ext>
                </a:extLst>
              </a:tr>
              <a:tr h="288000">
                <a:tc>
                  <a:txBody>
                    <a:bodyPr/>
                    <a:lstStyle/>
                    <a:p>
                      <a:pPr marL="180000" algn="l" fontAlgn="b"/>
                      <a:r>
                        <a:rPr lang="sv-SE" sz="1400" u="none" strike="noStrike">
                          <a:effectLst/>
                          <a:latin typeface="Verdana" panose="020B0604030504040204" pitchFamily="34" charset="0"/>
                          <a:ea typeface="Verdana" panose="020B0604030504040204" pitchFamily="34" charset="0"/>
                        </a:rPr>
                        <a:t>Asia</a:t>
                      </a:r>
                      <a:endParaRPr lang="sv-SE" sz="1400" b="0" i="0" u="none" strike="noStrike">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15.80%</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3621840830"/>
                  </a:ext>
                </a:extLst>
              </a:tr>
              <a:tr h="288000">
                <a:tc>
                  <a:txBody>
                    <a:bodyPr/>
                    <a:lstStyle/>
                    <a:p>
                      <a:pPr marL="180000" algn="l" fontAlgn="b"/>
                      <a:r>
                        <a:rPr lang="sv-SE" sz="1400" u="none" strike="noStrike">
                          <a:effectLst/>
                          <a:latin typeface="Verdana" panose="020B0604030504040204" pitchFamily="34" charset="0"/>
                          <a:ea typeface="Verdana" panose="020B0604030504040204" pitchFamily="34" charset="0"/>
                        </a:rPr>
                        <a:t>Eurrope</a:t>
                      </a:r>
                      <a:endParaRPr lang="sv-SE" sz="1400" b="0" i="0" u="none" strike="noStrike">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9.31%</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3599652615"/>
                  </a:ext>
                </a:extLst>
              </a:tr>
              <a:tr h="288000">
                <a:tc>
                  <a:txBody>
                    <a:bodyPr/>
                    <a:lstStyle/>
                    <a:p>
                      <a:pPr marL="180000" algn="l" fontAlgn="b"/>
                      <a:r>
                        <a:rPr lang="sv-SE" sz="1400" u="none" strike="noStrike">
                          <a:effectLst/>
                          <a:latin typeface="Verdana" panose="020B0604030504040204" pitchFamily="34" charset="0"/>
                          <a:ea typeface="Verdana" panose="020B0604030504040204" pitchFamily="34" charset="0"/>
                        </a:rPr>
                        <a:t>North America</a:t>
                      </a:r>
                      <a:endParaRPr lang="sv-SE" sz="1400" b="0" i="0" u="none" strike="noStrike">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8.05%</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3884562548"/>
                  </a:ext>
                </a:extLst>
              </a:tr>
              <a:tr h="288000">
                <a:tc>
                  <a:txBody>
                    <a:bodyPr/>
                    <a:lstStyle/>
                    <a:p>
                      <a:pPr marL="180000" algn="l" fontAlgn="b"/>
                      <a:r>
                        <a:rPr lang="sv-SE" sz="1400" u="none" strike="noStrike">
                          <a:effectLst/>
                          <a:latin typeface="Verdana" panose="020B0604030504040204" pitchFamily="34" charset="0"/>
                          <a:ea typeface="Verdana" panose="020B0604030504040204" pitchFamily="34" charset="0"/>
                        </a:rPr>
                        <a:t>Southe America </a:t>
                      </a:r>
                      <a:endParaRPr lang="sv-SE" sz="1400" b="0" i="0" u="none" strike="noStrike">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7.28%</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4061026797"/>
                  </a:ext>
                </a:extLst>
              </a:tr>
              <a:tr h="116136">
                <a:tc>
                  <a:txBody>
                    <a:bodyPr/>
                    <a:lstStyle/>
                    <a:p>
                      <a:pPr marL="180000" algn="l" fontAlgn="b"/>
                      <a:r>
                        <a:rPr lang="sv-SE" sz="1400" u="none" strike="noStrike" dirty="0">
                          <a:effectLst/>
                          <a:latin typeface="Verdana" panose="020B0604030504040204" pitchFamily="34" charset="0"/>
                          <a:ea typeface="Verdana" panose="020B0604030504040204" pitchFamily="34" charset="0"/>
                        </a:rPr>
                        <a:t>Oceania</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5.99%</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3100006107"/>
                  </a:ext>
                </a:extLst>
              </a:tr>
            </a:tbl>
          </a:graphicData>
        </a:graphic>
      </p:graphicFrame>
      <p:sp>
        <p:nvSpPr>
          <p:cNvPr id="7" name="TextBox 6">
            <a:extLst>
              <a:ext uri="{FF2B5EF4-FFF2-40B4-BE49-F238E27FC236}">
                <a16:creationId xmlns:a16="http://schemas.microsoft.com/office/drawing/2014/main" id="{25D677D8-773E-E9D7-96A4-8D580E76ABCE}"/>
              </a:ext>
            </a:extLst>
          </p:cNvPr>
          <p:cNvSpPr txBox="1"/>
          <p:nvPr/>
        </p:nvSpPr>
        <p:spPr>
          <a:xfrm>
            <a:off x="657440" y="4290768"/>
            <a:ext cx="10558732" cy="1754326"/>
          </a:xfrm>
          <a:prstGeom prst="rect">
            <a:avLst/>
          </a:prstGeom>
          <a:noFill/>
        </p:spPr>
        <p:txBody>
          <a:bodyPr wrap="square" rtlCol="0">
            <a:spAutoFit/>
          </a:bodyPr>
          <a:lstStyle/>
          <a:p>
            <a:pPr algn="r">
              <a:buFont typeface="Arial" panose="020B0604020202020204" pitchFamily="34" charset="0"/>
              <a:buChar char="•"/>
            </a:pPr>
            <a:r>
              <a:rPr lang="en-GB" sz="1800" dirty="0"/>
              <a:t>High frequency of asymptomatic infections; </a:t>
            </a:r>
          </a:p>
          <a:p>
            <a:pPr algn="r">
              <a:buFont typeface="Arial" panose="020B0604020202020204" pitchFamily="34" charset="0"/>
              <a:buChar char="•"/>
            </a:pPr>
            <a:r>
              <a:rPr lang="en-GB" dirty="0"/>
              <a:t>L</a:t>
            </a:r>
            <a:r>
              <a:rPr lang="en-GB" sz="1800" dirty="0"/>
              <a:t>ong viraemic phase (4-6 weeks with </a:t>
            </a:r>
            <a:r>
              <a:rPr lang="en-GB" sz="1800" dirty="0" err="1"/>
              <a:t>titers</a:t>
            </a:r>
            <a:r>
              <a:rPr lang="en-GB" sz="1800" dirty="0"/>
              <a:t> up to 10</a:t>
            </a:r>
            <a:r>
              <a:rPr lang="en-GB" sz="1800" baseline="30000" dirty="0"/>
              <a:t>5</a:t>
            </a:r>
            <a:r>
              <a:rPr lang="en-GB" sz="1800" dirty="0"/>
              <a:t> IU/ml); </a:t>
            </a:r>
          </a:p>
          <a:p>
            <a:pPr algn="r">
              <a:buFont typeface="Arial" panose="020B0604020202020204" pitchFamily="34" charset="0"/>
              <a:buChar char="•"/>
            </a:pPr>
            <a:r>
              <a:rPr lang="en-GB" sz="1800" dirty="0"/>
              <a:t>High HEV RNA prevalence in blood donors;</a:t>
            </a:r>
          </a:p>
          <a:p>
            <a:pPr algn="r">
              <a:buFont typeface="Arial" panose="020B0604020202020204" pitchFamily="34" charset="0"/>
              <a:buChar char="•"/>
            </a:pPr>
            <a:r>
              <a:rPr lang="en-GB" sz="1800" dirty="0"/>
              <a:t>Ineffective viral inactivation or reduction; </a:t>
            </a:r>
          </a:p>
          <a:p>
            <a:pPr algn="r">
              <a:buFont typeface="Arial" panose="020B0604020202020204" pitchFamily="34" charset="0"/>
              <a:buChar char="•"/>
            </a:pPr>
            <a:r>
              <a:rPr lang="en-GB" sz="1800" dirty="0"/>
              <a:t>Confirmed transmission by blood components, bone marrow and organs in immunosuppressed patients;</a:t>
            </a:r>
          </a:p>
          <a:p>
            <a:pPr algn="r">
              <a:buFont typeface="Arial" panose="020B0604020202020204" pitchFamily="34" charset="0"/>
              <a:buChar char="•"/>
            </a:pPr>
            <a:r>
              <a:rPr lang="en-GB" sz="1800" dirty="0"/>
              <a:t>Higher mortality and morbidity in immunosuppressed patients</a:t>
            </a:r>
          </a:p>
        </p:txBody>
      </p:sp>
    </p:spTree>
    <p:extLst>
      <p:ext uri="{BB962C8B-B14F-4D97-AF65-F5344CB8AC3E}">
        <p14:creationId xmlns:p14="http://schemas.microsoft.com/office/powerpoint/2010/main" val="520090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45337-4737-929B-5FD3-A58D2B0EE9C4}"/>
              </a:ext>
            </a:extLst>
          </p:cNvPr>
          <p:cNvSpPr>
            <a:spLocks noGrp="1"/>
          </p:cNvSpPr>
          <p:nvPr>
            <p:ph type="body" sz="quarter" idx="13"/>
          </p:nvPr>
        </p:nvSpPr>
        <p:spPr/>
        <p:txBody>
          <a:bodyPr/>
          <a:lstStyle/>
          <a:p>
            <a:r>
              <a:rPr lang="en-GB" dirty="0"/>
              <a:t>Variant Creutzfeldt-Jakob Disease</a:t>
            </a:r>
            <a:endParaRPr lang="en-SI" dirty="0"/>
          </a:p>
        </p:txBody>
      </p:sp>
      <p:pic>
        <p:nvPicPr>
          <p:cNvPr id="6" name="Picture 4">
            <a:extLst>
              <a:ext uri="{FF2B5EF4-FFF2-40B4-BE49-F238E27FC236}">
                <a16:creationId xmlns:a16="http://schemas.microsoft.com/office/drawing/2014/main" id="{2A608531-ACFD-4C4E-C40F-871DCFF2FED2}"/>
              </a:ext>
            </a:extLst>
          </p:cNvPr>
          <p:cNvPicPr>
            <a:picLocks noChangeAspect="1"/>
          </p:cNvPicPr>
          <p:nvPr/>
        </p:nvPicPr>
        <p:blipFill>
          <a:blip r:embed="rId2"/>
          <a:stretch>
            <a:fillRect/>
          </a:stretch>
        </p:blipFill>
        <p:spPr>
          <a:xfrm>
            <a:off x="774640" y="779033"/>
            <a:ext cx="4620609" cy="2535542"/>
          </a:xfrm>
          <a:prstGeom prst="rect">
            <a:avLst/>
          </a:prstGeom>
          <a:noFill/>
          <a:ln cap="flat">
            <a:noFill/>
          </a:ln>
        </p:spPr>
      </p:pic>
      <p:sp>
        <p:nvSpPr>
          <p:cNvPr id="7" name="TextBox 6">
            <a:extLst>
              <a:ext uri="{FF2B5EF4-FFF2-40B4-BE49-F238E27FC236}">
                <a16:creationId xmlns:a16="http://schemas.microsoft.com/office/drawing/2014/main" id="{7A070722-87BD-A938-ED45-77E5D3206119}"/>
              </a:ext>
            </a:extLst>
          </p:cNvPr>
          <p:cNvSpPr txBox="1"/>
          <p:nvPr/>
        </p:nvSpPr>
        <p:spPr>
          <a:xfrm>
            <a:off x="474921" y="4215743"/>
            <a:ext cx="11712524" cy="2062103"/>
          </a:xfrm>
          <a:prstGeom prst="rect">
            <a:avLst/>
          </a:prstGeom>
          <a:noFill/>
        </p:spPr>
        <p:txBody>
          <a:bodyPr wrap="square" rtlCol="0">
            <a:spAutoFit/>
          </a:bodyPr>
          <a:lstStyle/>
          <a:p>
            <a:pPr lvl="0"/>
            <a:r>
              <a:rPr lang="en-GB" sz="1600" b="1" dirty="0">
                <a:solidFill>
                  <a:schemeClr val="tx1">
                    <a:lumMod val="50000"/>
                  </a:schemeClr>
                </a:solidFill>
                <a:latin typeface="Verdana" panose="020B0604030504040204" pitchFamily="34" charset="0"/>
                <a:ea typeface="Verdana" panose="020B0604030504040204" pitchFamily="34" charset="0"/>
                <a:cs typeface="Times New Roman" pitchFamily="18"/>
              </a:rPr>
              <a:t>Prevention: </a:t>
            </a:r>
          </a:p>
          <a:p>
            <a:pPr lvl="0"/>
            <a:r>
              <a:rPr lang="en-SI" sz="1600" b="1" dirty="0">
                <a:solidFill>
                  <a:schemeClr val="tx1">
                    <a:lumMod val="50000"/>
                  </a:schemeClr>
                </a:solidFill>
                <a:latin typeface="Verdana" panose="020B0604030504040204" pitchFamily="34" charset="0"/>
                <a:ea typeface="Verdana" panose="020B0604030504040204" pitchFamily="34" charset="0"/>
                <a:cs typeface="Times New Roman" pitchFamily="18"/>
              </a:rPr>
              <a:t>Primary transmission </a:t>
            </a:r>
            <a:r>
              <a:rPr lang="en-GB" sz="1600" dirty="0">
                <a:latin typeface="Verdana" panose="020B0604030504040204" pitchFamily="34" charset="0"/>
                <a:ea typeface="Verdana" panose="020B0604030504040204" pitchFamily="34" charset="0"/>
                <a:cs typeface="Times New Roman" pitchFamily="18"/>
              </a:rPr>
              <a:t>–</a:t>
            </a:r>
          </a:p>
          <a:p>
            <a:pPr marL="285750" indent="-285750">
              <a:buFont typeface="Arial" panose="020B0604020202020204" pitchFamily="34" charset="0"/>
              <a:buChar char="•"/>
            </a:pPr>
            <a:r>
              <a:rPr lang="en-GB" sz="1600" dirty="0">
                <a:latin typeface="Verdana" panose="020B0604030504040204" pitchFamily="34" charset="0"/>
                <a:ea typeface="Verdana" panose="020B0604030504040204" pitchFamily="34" charset="0"/>
                <a:cs typeface="Times New Roman" pitchFamily="18"/>
              </a:rPr>
              <a:t>C</a:t>
            </a:r>
            <a:r>
              <a:rPr lang="en-SI" sz="1600" dirty="0" err="1">
                <a:latin typeface="Verdana" panose="020B0604030504040204" pitchFamily="34" charset="0"/>
                <a:ea typeface="Verdana" panose="020B0604030504040204" pitchFamily="34" charset="0"/>
                <a:cs typeface="Times New Roman" pitchFamily="18"/>
              </a:rPr>
              <a:t>ontrol</a:t>
            </a:r>
            <a:r>
              <a:rPr lang="en-SI" sz="1600" dirty="0">
                <a:latin typeface="Verdana" panose="020B0604030504040204" pitchFamily="34" charset="0"/>
                <a:ea typeface="Verdana" panose="020B0604030504040204" pitchFamily="34" charset="0"/>
                <a:cs typeface="Times New Roman" pitchFamily="18"/>
              </a:rPr>
              <a:t> measures implemented in a food safety system</a:t>
            </a:r>
            <a:endParaRPr lang="en-GB" sz="1600" dirty="0">
              <a:latin typeface="Verdana" panose="020B0604030504040204" pitchFamily="34" charset="0"/>
              <a:ea typeface="Verdana" panose="020B0604030504040204" pitchFamily="34" charset="0"/>
              <a:cs typeface="Times New Roman" pitchFamily="18"/>
            </a:endParaRPr>
          </a:p>
          <a:p>
            <a:pPr lvl="0"/>
            <a:r>
              <a:rPr lang="en-GB" sz="1600" b="1" dirty="0">
                <a:latin typeface="Verdana" panose="020B0604030504040204" pitchFamily="34" charset="0"/>
                <a:ea typeface="Verdana" panose="020B0604030504040204" pitchFamily="34" charset="0"/>
                <a:cs typeface="Times New Roman" pitchFamily="18"/>
              </a:rPr>
              <a:t>Se</a:t>
            </a:r>
            <a:r>
              <a:rPr lang="en-SI" sz="1600" b="1" dirty="0" err="1">
                <a:latin typeface="Verdana" panose="020B0604030504040204" pitchFamily="34" charset="0"/>
                <a:ea typeface="Verdana" panose="020B0604030504040204" pitchFamily="34" charset="0"/>
                <a:cs typeface="Times New Roman" pitchFamily="18"/>
              </a:rPr>
              <a:t>condary</a:t>
            </a:r>
            <a:r>
              <a:rPr lang="en-SI" sz="1600" b="1" dirty="0">
                <a:latin typeface="Verdana" panose="020B0604030504040204" pitchFamily="34" charset="0"/>
                <a:ea typeface="Verdana" panose="020B0604030504040204" pitchFamily="34" charset="0"/>
                <a:cs typeface="Times New Roman" pitchFamily="18"/>
              </a:rPr>
              <a:t> transmission of </a:t>
            </a:r>
            <a:r>
              <a:rPr lang="en-SI" sz="1600" b="1" dirty="0" err="1">
                <a:latin typeface="Verdana" panose="020B0604030504040204" pitchFamily="34" charset="0"/>
                <a:ea typeface="Verdana" panose="020B0604030504040204" pitchFamily="34" charset="0"/>
                <a:cs typeface="Times New Roman" pitchFamily="18"/>
              </a:rPr>
              <a:t>vCJD</a:t>
            </a:r>
            <a:r>
              <a:rPr lang="en-SI" sz="1600" b="1" dirty="0">
                <a:latin typeface="Verdana" panose="020B0604030504040204" pitchFamily="34" charset="0"/>
                <a:ea typeface="Verdana" panose="020B0604030504040204" pitchFamily="34" charset="0"/>
                <a:cs typeface="Times New Roman" pitchFamily="18"/>
              </a:rPr>
              <a:t> by transfusion</a:t>
            </a:r>
            <a:r>
              <a:rPr lang="en-GB" sz="1600" b="1" dirty="0">
                <a:latin typeface="Verdana" panose="020B0604030504040204" pitchFamily="34" charset="0"/>
                <a:ea typeface="Verdana" panose="020B0604030504040204" pitchFamily="34" charset="0"/>
                <a:cs typeface="Times New Roman" pitchFamily="18"/>
              </a:rPr>
              <a:t> (transplantation)</a:t>
            </a:r>
          </a:p>
          <a:p>
            <a:pPr marL="285750" lvl="0" indent="-285750">
              <a:buFont typeface="Arial" panose="020B0604020202020204" pitchFamily="34" charset="0"/>
              <a:buChar char="•"/>
            </a:pPr>
            <a:r>
              <a:rPr lang="en-GB" sz="1600" dirty="0">
                <a:latin typeface="Verdana" panose="020B0604030504040204" pitchFamily="34" charset="0"/>
                <a:ea typeface="Verdana" panose="020B0604030504040204" pitchFamily="34" charset="0"/>
                <a:cs typeface="Times New Roman" pitchFamily="18"/>
              </a:rPr>
              <a:t>P</a:t>
            </a:r>
            <a:r>
              <a:rPr lang="en-SI" sz="1600" dirty="0" err="1">
                <a:latin typeface="Verdana" panose="020B0604030504040204" pitchFamily="34" charset="0"/>
                <a:ea typeface="Verdana" panose="020B0604030504040204" pitchFamily="34" charset="0"/>
                <a:cs typeface="Times New Roman" pitchFamily="18"/>
              </a:rPr>
              <a:t>ermanent</a:t>
            </a:r>
            <a:r>
              <a:rPr lang="en-SI" sz="1600" dirty="0">
                <a:latin typeface="Verdana" panose="020B0604030504040204" pitchFamily="34" charset="0"/>
                <a:ea typeface="Verdana" panose="020B0604030504040204" pitchFamily="34" charset="0"/>
                <a:cs typeface="Times New Roman" pitchFamily="18"/>
              </a:rPr>
              <a:t> defer</a:t>
            </a:r>
            <a:r>
              <a:rPr lang="sv-SE" sz="1600" dirty="0">
                <a:latin typeface="Verdana" panose="020B0604030504040204" pitchFamily="34" charset="0"/>
                <a:ea typeface="Verdana" panose="020B0604030504040204" pitchFamily="34" charset="0"/>
                <a:cs typeface="Times New Roman" pitchFamily="18"/>
              </a:rPr>
              <a:t>r</a:t>
            </a:r>
            <a:r>
              <a:rPr lang="en-GB" sz="1600" dirty="0">
                <a:latin typeface="Verdana" panose="020B0604030504040204" pitchFamily="34" charset="0"/>
                <a:ea typeface="Verdana" panose="020B0604030504040204" pitchFamily="34" charset="0"/>
                <a:cs typeface="Times New Roman" pitchFamily="18"/>
              </a:rPr>
              <a:t>al of</a:t>
            </a:r>
            <a:r>
              <a:rPr lang="en-SI" sz="1600" dirty="0">
                <a:latin typeface="Verdana" panose="020B0604030504040204" pitchFamily="34" charset="0"/>
                <a:ea typeface="Verdana" panose="020B0604030504040204" pitchFamily="34" charset="0"/>
                <a:cs typeface="Times New Roman" pitchFamily="18"/>
              </a:rPr>
              <a:t> donors at risk of dietary exposure to BSE or</a:t>
            </a:r>
            <a:r>
              <a:rPr lang="en-GB" sz="1600" dirty="0">
                <a:latin typeface="Verdana" panose="020B0604030504040204" pitchFamily="34" charset="0"/>
                <a:ea typeface="Verdana" panose="020B0604030504040204" pitchFamily="34" charset="0"/>
                <a:cs typeface="Times New Roman" pitchFamily="18"/>
              </a:rPr>
              <a:t> </a:t>
            </a:r>
            <a:r>
              <a:rPr lang="en-SI" sz="1600" dirty="0" err="1">
                <a:latin typeface="Verdana" panose="020B0604030504040204" pitchFamily="34" charset="0"/>
                <a:ea typeface="Verdana" panose="020B0604030504040204" pitchFamily="34" charset="0"/>
                <a:cs typeface="Times New Roman" pitchFamily="18"/>
              </a:rPr>
              <a:t>vCJD</a:t>
            </a:r>
            <a:r>
              <a:rPr lang="en-SI" sz="1600" dirty="0">
                <a:latin typeface="Verdana" panose="020B0604030504040204" pitchFamily="34" charset="0"/>
                <a:ea typeface="Verdana" panose="020B0604030504040204" pitchFamily="34" charset="0"/>
                <a:cs typeface="Times New Roman" pitchFamily="18"/>
              </a:rPr>
              <a:t> by transfusion receipt</a:t>
            </a:r>
            <a:endParaRPr lang="en-GB" sz="1600" dirty="0">
              <a:latin typeface="Verdana" panose="020B0604030504040204" pitchFamily="34" charset="0"/>
              <a:ea typeface="Verdana" panose="020B0604030504040204" pitchFamily="34" charset="0"/>
              <a:cs typeface="Times New Roman" pitchFamily="18"/>
            </a:endParaRPr>
          </a:p>
          <a:p>
            <a:pPr marL="285750" lvl="0" indent="-285750">
              <a:buFont typeface="Arial" panose="020B0604020202020204" pitchFamily="34" charset="0"/>
              <a:buChar char="•"/>
            </a:pPr>
            <a:r>
              <a:rPr lang="sv-SE" sz="1600" dirty="0">
                <a:latin typeface="Verdana" panose="020B0604030504040204" pitchFamily="34" charset="0"/>
                <a:ea typeface="Verdana" panose="020B0604030504040204" pitchFamily="34" charset="0"/>
                <a:cs typeface="Times New Roman" pitchFamily="18"/>
              </a:rPr>
              <a:t>R</a:t>
            </a:r>
            <a:r>
              <a:rPr lang="en-SI" sz="1600" dirty="0" err="1">
                <a:latin typeface="Verdana" panose="020B0604030504040204" pitchFamily="34" charset="0"/>
                <a:ea typeface="Verdana" panose="020B0604030504040204" pitchFamily="34" charset="0"/>
                <a:cs typeface="Times New Roman" pitchFamily="18"/>
              </a:rPr>
              <a:t>educ</a:t>
            </a:r>
            <a:r>
              <a:rPr lang="en-GB" sz="1600" dirty="0" err="1">
                <a:latin typeface="Verdana" panose="020B0604030504040204" pitchFamily="34" charset="0"/>
                <a:ea typeface="Verdana" panose="020B0604030504040204" pitchFamily="34" charset="0"/>
                <a:cs typeface="Times New Roman" pitchFamily="18"/>
              </a:rPr>
              <a:t>ing</a:t>
            </a:r>
            <a:r>
              <a:rPr lang="en-GB" sz="1600" dirty="0">
                <a:latin typeface="Verdana" panose="020B0604030504040204" pitchFamily="34" charset="0"/>
                <a:ea typeface="Verdana" panose="020B0604030504040204" pitchFamily="34" charset="0"/>
                <a:cs typeface="Times New Roman" pitchFamily="18"/>
              </a:rPr>
              <a:t> </a:t>
            </a:r>
            <a:r>
              <a:rPr lang="en-SI" sz="1600" dirty="0">
                <a:latin typeface="Verdana" panose="020B0604030504040204" pitchFamily="34" charset="0"/>
                <a:ea typeface="Verdana" panose="020B0604030504040204" pitchFamily="34" charset="0"/>
                <a:cs typeface="Times New Roman" pitchFamily="18"/>
              </a:rPr>
              <a:t>the potential infectivity in donated blood by leukocyte removal or prion removal from plasma and plasma-derived medicinal products (</a:t>
            </a:r>
            <a:r>
              <a:rPr lang="en-SI" sz="1600" dirty="0" err="1">
                <a:latin typeface="Verdana" panose="020B0604030504040204" pitchFamily="34" charset="0"/>
                <a:ea typeface="Verdana" panose="020B0604030504040204" pitchFamily="34" charset="0"/>
                <a:cs typeface="Times New Roman" pitchFamily="18"/>
              </a:rPr>
              <a:t>PDMPs</a:t>
            </a:r>
            <a:r>
              <a:rPr lang="en-SI" sz="1600" dirty="0">
                <a:latin typeface="Verdana" panose="020B0604030504040204" pitchFamily="34" charset="0"/>
                <a:ea typeface="Verdana" panose="020B0604030504040204" pitchFamily="34" charset="0"/>
                <a:cs typeface="Times New Roman" pitchFamily="18"/>
              </a:rPr>
              <a:t>). </a:t>
            </a:r>
            <a:endParaRPr lang="en-GB" sz="1600" dirty="0">
              <a:latin typeface="Verdana" panose="020B0604030504040204" pitchFamily="34" charset="0"/>
              <a:ea typeface="Verdana" panose="020B0604030504040204" pitchFamily="34" charset="0"/>
              <a:cs typeface="Times New Roman" pitchFamily="18"/>
            </a:endParaRPr>
          </a:p>
          <a:p>
            <a:pPr marL="285750" lvl="0" indent="-285750">
              <a:buFont typeface="Arial" panose="020B0604020202020204" pitchFamily="34" charset="0"/>
              <a:buChar char="•"/>
            </a:pPr>
            <a:r>
              <a:rPr lang="en-GB" sz="1600" dirty="0">
                <a:latin typeface="Verdana" panose="020B0604030504040204" pitchFamily="34" charset="0"/>
                <a:ea typeface="Verdana" panose="020B0604030504040204" pitchFamily="34" charset="0"/>
                <a:cs typeface="Times New Roman" pitchFamily="18"/>
              </a:rPr>
              <a:t>P</a:t>
            </a:r>
            <a:r>
              <a:rPr lang="en-SI" sz="1600" dirty="0" err="1">
                <a:latin typeface="Verdana" panose="020B0604030504040204" pitchFamily="34" charset="0"/>
                <a:ea typeface="Verdana" panose="020B0604030504040204" pitchFamily="34" charset="0"/>
                <a:cs typeface="Times New Roman" pitchFamily="18"/>
              </a:rPr>
              <a:t>reventive</a:t>
            </a:r>
            <a:r>
              <a:rPr lang="en-GB" sz="1600" dirty="0">
                <a:latin typeface="Verdana" panose="020B0604030504040204" pitchFamily="34" charset="0"/>
                <a:ea typeface="Verdana" panose="020B0604030504040204" pitchFamily="34" charset="0"/>
                <a:cs typeface="Times New Roman" pitchFamily="18"/>
              </a:rPr>
              <a:t> </a:t>
            </a:r>
            <a:r>
              <a:rPr lang="en-SI" sz="1600" dirty="0" err="1">
                <a:latin typeface="Verdana" panose="020B0604030504040204" pitchFamily="34" charset="0"/>
                <a:ea typeface="Verdana" panose="020B0604030504040204" pitchFamily="34" charset="0"/>
                <a:cs typeface="Times New Roman" pitchFamily="18"/>
              </a:rPr>
              <a:t>discontin</a:t>
            </a:r>
            <a:r>
              <a:rPr lang="sv-SE" sz="1600" dirty="0">
                <a:latin typeface="Verdana" panose="020B0604030504040204" pitchFamily="34" charset="0"/>
                <a:ea typeface="Verdana" panose="020B0604030504040204" pitchFamily="34" charset="0"/>
                <a:cs typeface="Times New Roman" pitchFamily="18"/>
              </a:rPr>
              <a:t>u</a:t>
            </a:r>
            <a:r>
              <a:rPr lang="en-GB" sz="1600" dirty="0" err="1">
                <a:latin typeface="Verdana" panose="020B0604030504040204" pitchFamily="34" charset="0"/>
                <a:ea typeface="Verdana" panose="020B0604030504040204" pitchFamily="34" charset="0"/>
                <a:cs typeface="Times New Roman" pitchFamily="18"/>
              </a:rPr>
              <a:t>ation</a:t>
            </a:r>
            <a:r>
              <a:rPr lang="en-GB" sz="1600" dirty="0">
                <a:latin typeface="Verdana" panose="020B0604030504040204" pitchFamily="34" charset="0"/>
                <a:ea typeface="Verdana" panose="020B0604030504040204" pitchFamily="34" charset="0"/>
                <a:cs typeface="Times New Roman" pitchFamily="18"/>
              </a:rPr>
              <a:t> of</a:t>
            </a:r>
            <a:r>
              <a:rPr lang="en-SI" sz="1600" dirty="0">
                <a:latin typeface="Verdana" panose="020B0604030504040204" pitchFamily="34" charset="0"/>
                <a:ea typeface="Verdana" panose="020B0604030504040204" pitchFamily="34" charset="0"/>
                <a:cs typeface="Times New Roman" pitchFamily="18"/>
              </a:rPr>
              <a:t> the use of domestic plasma for fractionation</a:t>
            </a:r>
            <a:r>
              <a:rPr lang="en-GB" sz="1600" dirty="0">
                <a:latin typeface="Verdana" panose="020B0604030504040204" pitchFamily="34" charset="0"/>
                <a:ea typeface="Verdana" panose="020B0604030504040204" pitchFamily="34" charset="0"/>
                <a:cs typeface="Times New Roman" pitchFamily="18"/>
              </a:rPr>
              <a:t> (UK 1996)</a:t>
            </a:r>
            <a:r>
              <a:rPr lang="en-SI" sz="1600" dirty="0">
                <a:latin typeface="Verdana" panose="020B0604030504040204" pitchFamily="34" charset="0"/>
                <a:ea typeface="Verdana" panose="020B0604030504040204" pitchFamily="34" charset="0"/>
                <a:cs typeface="Times New Roman" pitchFamily="18"/>
              </a:rPr>
              <a:t>.  </a:t>
            </a:r>
          </a:p>
        </p:txBody>
      </p:sp>
      <p:sp>
        <p:nvSpPr>
          <p:cNvPr id="8" name="TextBox 7">
            <a:extLst>
              <a:ext uri="{FF2B5EF4-FFF2-40B4-BE49-F238E27FC236}">
                <a16:creationId xmlns:a16="http://schemas.microsoft.com/office/drawing/2014/main" id="{3473A886-2188-A1FA-E221-0AF97984445F}"/>
              </a:ext>
            </a:extLst>
          </p:cNvPr>
          <p:cNvSpPr txBox="1"/>
          <p:nvPr/>
        </p:nvSpPr>
        <p:spPr>
          <a:xfrm>
            <a:off x="756919" y="3398894"/>
            <a:ext cx="5695300" cy="523220"/>
          </a:xfrm>
          <a:prstGeom prst="rect">
            <a:avLst/>
          </a:prstGeom>
          <a:noFill/>
        </p:spPr>
        <p:txBody>
          <a:bodyPr wrap="square" rtlCol="0">
            <a:spAutoFit/>
          </a:bodyPr>
          <a:lstStyle/>
          <a:p>
            <a:r>
              <a:rPr lang="en-GB" sz="1400" b="1" dirty="0">
                <a:latin typeface="Verdana" panose="020B0604030504040204" pitchFamily="34" charset="0"/>
                <a:ea typeface="Verdana" panose="020B0604030504040204" pitchFamily="34" charset="0"/>
              </a:rPr>
              <a:t>FVIII - One possible case</a:t>
            </a:r>
          </a:p>
          <a:p>
            <a:r>
              <a:rPr lang="en-GB" sz="1400" b="1" dirty="0">
                <a:latin typeface="Verdana" panose="020B0604030504040204" pitchFamily="34" charset="0"/>
                <a:ea typeface="Verdana" panose="020B0604030504040204" pitchFamily="34" charset="0"/>
              </a:rPr>
              <a:t>No cases of transmission via cells, tissues and organs</a:t>
            </a:r>
            <a:endParaRPr lang="en-SI" sz="1400" b="1" dirty="0">
              <a:latin typeface="Verdana" panose="020B0604030504040204" pitchFamily="34" charset="0"/>
              <a:ea typeface="Verdana" panose="020B0604030504040204" pitchFamily="34" charset="0"/>
            </a:endParaRPr>
          </a:p>
        </p:txBody>
      </p:sp>
      <p:pic>
        <p:nvPicPr>
          <p:cNvPr id="1026" name="Picture 2" descr="Details are in the caption following the image">
            <a:extLst>
              <a:ext uri="{FF2B5EF4-FFF2-40B4-BE49-F238E27FC236}">
                <a16:creationId xmlns:a16="http://schemas.microsoft.com/office/drawing/2014/main" id="{FC2CEBA9-C249-0062-F592-1A2FDA370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219" y="789184"/>
            <a:ext cx="5264860" cy="38128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2435DF-635A-CC03-E0B1-E12F5C7908A2}"/>
              </a:ext>
            </a:extLst>
          </p:cNvPr>
          <p:cNvSpPr txBox="1"/>
          <p:nvPr/>
        </p:nvSpPr>
        <p:spPr>
          <a:xfrm>
            <a:off x="9356651" y="1414130"/>
            <a:ext cx="934871" cy="369332"/>
          </a:xfrm>
          <a:prstGeom prst="rect">
            <a:avLst/>
          </a:prstGeom>
          <a:noFill/>
        </p:spPr>
        <p:txBody>
          <a:bodyPr wrap="none" rtlCol="0">
            <a:spAutoFit/>
          </a:bodyPr>
          <a:lstStyle/>
          <a:p>
            <a:r>
              <a:rPr lang="en-GB" dirty="0"/>
              <a:t>N = 232</a:t>
            </a:r>
            <a:endParaRPr lang="en-SI" dirty="0"/>
          </a:p>
        </p:txBody>
      </p:sp>
    </p:spTree>
    <p:extLst>
      <p:ext uri="{BB962C8B-B14F-4D97-AF65-F5344CB8AC3E}">
        <p14:creationId xmlns:p14="http://schemas.microsoft.com/office/powerpoint/2010/main" val="1478981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FAF4E7-5B0C-7AC6-B1E1-0F7458F07055}"/>
              </a:ext>
            </a:extLst>
          </p:cNvPr>
          <p:cNvSpPr>
            <a:spLocks noGrp="1"/>
          </p:cNvSpPr>
          <p:nvPr>
            <p:ph type="body" sz="quarter" idx="17"/>
          </p:nvPr>
        </p:nvSpPr>
        <p:spPr>
          <a:xfrm>
            <a:off x="366049" y="911401"/>
            <a:ext cx="11459902" cy="481915"/>
          </a:xfrm>
        </p:spPr>
        <p:txBody>
          <a:bodyPr/>
          <a:lstStyle/>
          <a:p>
            <a:r>
              <a:rPr lang="en-GB" dirty="0"/>
              <a:t>In 2021, the UK lifted the ban on using UK-sourced plasma to produce immunoglobulins, enacted in 1996.</a:t>
            </a:r>
            <a:endParaRPr lang="en-SI" dirty="0"/>
          </a:p>
        </p:txBody>
      </p:sp>
      <p:graphicFrame>
        <p:nvGraphicFramePr>
          <p:cNvPr id="5" name="Table 4">
            <a:extLst>
              <a:ext uri="{FF2B5EF4-FFF2-40B4-BE49-F238E27FC236}">
                <a16:creationId xmlns:a16="http://schemas.microsoft.com/office/drawing/2014/main" id="{A4C0A975-871C-E142-E79B-D8C90AD64648}"/>
              </a:ext>
            </a:extLst>
          </p:cNvPr>
          <p:cNvGraphicFramePr>
            <a:graphicFrameLocks noGrp="1"/>
          </p:cNvGraphicFramePr>
          <p:nvPr/>
        </p:nvGraphicFramePr>
        <p:xfrm>
          <a:off x="838200" y="3828422"/>
          <a:ext cx="10515600" cy="345744"/>
        </p:xfrm>
        <a:graphic>
          <a:graphicData uri="http://schemas.openxmlformats.org/drawingml/2006/table">
            <a:tbl>
              <a:tblPr/>
              <a:tblGrid>
                <a:gridCol w="10515600">
                  <a:extLst>
                    <a:ext uri="{9D8B030D-6E8A-4147-A177-3AD203B41FA5}">
                      <a16:colId xmlns:a16="http://schemas.microsoft.com/office/drawing/2014/main" val="681090897"/>
                    </a:ext>
                  </a:extLst>
                </a:gridCol>
              </a:tblGrid>
              <a:tr h="0">
                <a:tc>
                  <a:txBody>
                    <a:bodyPr/>
                    <a:lstStyle/>
                    <a:p>
                      <a:pPr algn="ctr" fontAlgn="t"/>
                      <a:endParaRPr lang="en-SI" dirty="0">
                        <a:effectLst/>
                      </a:endParaRPr>
                    </a:p>
                  </a:txBody>
                  <a:tcPr marL="35712" marR="35712" marT="35712" marB="35712">
                    <a:lnL>
                      <a:noFill/>
                    </a:lnL>
                    <a:lnR>
                      <a:noFill/>
                    </a:lnR>
                    <a:lnT>
                      <a:noFill/>
                    </a:lnT>
                    <a:lnB>
                      <a:noFill/>
                    </a:lnB>
                    <a:noFill/>
                  </a:tcPr>
                </a:tc>
                <a:extLst>
                  <a:ext uri="{0D108BD9-81ED-4DB2-BD59-A6C34878D82A}">
                    <a16:rowId xmlns:a16="http://schemas.microsoft.com/office/drawing/2014/main" val="2998415382"/>
                  </a:ext>
                </a:extLst>
              </a:tr>
            </a:tbl>
          </a:graphicData>
        </a:graphic>
      </p:graphicFrame>
      <p:sp>
        <p:nvSpPr>
          <p:cNvPr id="6" name="Rectangle 1">
            <a:extLst>
              <a:ext uri="{FF2B5EF4-FFF2-40B4-BE49-F238E27FC236}">
                <a16:creationId xmlns:a16="http://schemas.microsoft.com/office/drawing/2014/main" id="{E8A8D3B3-C00E-8377-AB60-BBB2ADAC42D0}"/>
              </a:ext>
            </a:extLst>
          </p:cNvPr>
          <p:cNvSpPr>
            <a:spLocks noChangeArrowheads="1"/>
          </p:cNvSpPr>
          <p:nvPr/>
        </p:nvSpPr>
        <p:spPr bwMode="auto">
          <a:xfrm>
            <a:off x="838200" y="38290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SI" altLang="en-SI" sz="1200" b="0" i="0" u="none" strike="noStrike" cap="none" normalizeH="0" baseline="0">
                <a:ln>
                  <a:noFill/>
                </a:ln>
                <a:solidFill>
                  <a:srgbClr val="1B1B1B"/>
                </a:solidFill>
                <a:effectLst/>
                <a:latin typeface="Cambria" panose="02040503050406030204" pitchFamily="18" charset="0"/>
              </a:rPr>
            </a:br>
            <a:endParaRPr kumimoji="0" lang="en-SI" altLang="en-SI"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F743D345-0D7E-BDBF-BAC1-EC9924AB71A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532280" y="1603737"/>
            <a:ext cx="10749516" cy="3650525"/>
          </a:xfrm>
          <a:prstGeom prst="rect">
            <a:avLst/>
          </a:prstGeom>
        </p:spPr>
      </p:pic>
      <p:sp>
        <p:nvSpPr>
          <p:cNvPr id="12" name="Text Placeholder 11">
            <a:extLst>
              <a:ext uri="{FF2B5EF4-FFF2-40B4-BE49-F238E27FC236}">
                <a16:creationId xmlns:a16="http://schemas.microsoft.com/office/drawing/2014/main" id="{655A4885-CACB-7A6F-29D8-45C3FDD138C6}"/>
              </a:ext>
            </a:extLst>
          </p:cNvPr>
          <p:cNvSpPr>
            <a:spLocks noGrp="1"/>
          </p:cNvSpPr>
          <p:nvPr>
            <p:ph type="body" sz="quarter" idx="13"/>
          </p:nvPr>
        </p:nvSpPr>
        <p:spPr>
          <a:xfrm>
            <a:off x="509243" y="115555"/>
            <a:ext cx="10176048" cy="690635"/>
          </a:xfrm>
        </p:spPr>
        <p:txBody>
          <a:bodyPr/>
          <a:lstStyle/>
          <a:p>
            <a:r>
              <a:rPr lang="en-GB" dirty="0"/>
              <a:t>Removal of </a:t>
            </a:r>
            <a:r>
              <a:rPr lang="en-GB" dirty="0" err="1"/>
              <a:t>vCJD</a:t>
            </a:r>
            <a:r>
              <a:rPr lang="en-GB" dirty="0"/>
              <a:t>-associated restrictions</a:t>
            </a:r>
            <a:endParaRPr lang="en-SI" dirty="0"/>
          </a:p>
        </p:txBody>
      </p:sp>
      <p:sp>
        <p:nvSpPr>
          <p:cNvPr id="13" name="TextBox 12">
            <a:extLst>
              <a:ext uri="{FF2B5EF4-FFF2-40B4-BE49-F238E27FC236}">
                <a16:creationId xmlns:a16="http://schemas.microsoft.com/office/drawing/2014/main" id="{E7E2F6B9-D8D3-8F00-FD84-9D8A4B3F8009}"/>
              </a:ext>
            </a:extLst>
          </p:cNvPr>
          <p:cNvSpPr txBox="1"/>
          <p:nvPr/>
        </p:nvSpPr>
        <p:spPr>
          <a:xfrm>
            <a:off x="1053621" y="5548640"/>
            <a:ext cx="11138379" cy="523220"/>
          </a:xfrm>
          <a:prstGeom prst="rect">
            <a:avLst/>
          </a:prstGeom>
          <a:noFill/>
        </p:spPr>
        <p:txBody>
          <a:bodyPr wrap="square" rtlCol="0">
            <a:spAutoFit/>
          </a:bodyPr>
          <a:lstStyle/>
          <a:p>
            <a:r>
              <a:rPr lang="sv-SE" sz="1400" b="0" i="0" dirty="0">
                <a:solidFill>
                  <a:srgbClr val="1B1B1B"/>
                </a:solidFill>
                <a:effectLst/>
                <a:latin typeface="Roboto Mono Web"/>
              </a:rPr>
              <a:t>Domanović D, et al. Assessing the risk of transfusion-transmitted variant Creutzfeldt-Jakob disease: a European perspective. Blood Transfus. 2024 Sep;22(5):415-419. doi: 10.2450/BloodTransfus.778. Epub 2024 May 16. PMID: 38814884; PMCID: PMC11390612.</a:t>
            </a:r>
            <a:endParaRPr lang="en-SI" sz="1400" dirty="0"/>
          </a:p>
        </p:txBody>
      </p:sp>
    </p:spTree>
    <p:extLst>
      <p:ext uri="{BB962C8B-B14F-4D97-AF65-F5344CB8AC3E}">
        <p14:creationId xmlns:p14="http://schemas.microsoft.com/office/powerpoint/2010/main" val="4127711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7E9F09-44A0-97B0-3E6B-F8EB57EF3136}"/>
              </a:ext>
            </a:extLst>
          </p:cNvPr>
          <p:cNvSpPr>
            <a:spLocks noGrp="1"/>
          </p:cNvSpPr>
          <p:nvPr>
            <p:ph type="body" sz="quarter" idx="13"/>
          </p:nvPr>
        </p:nvSpPr>
        <p:spPr/>
        <p:txBody>
          <a:bodyPr/>
          <a:lstStyle/>
          <a:p>
            <a:r>
              <a:rPr lang="en-GB" dirty="0"/>
              <a:t>Highly pathogenic human corona viruses </a:t>
            </a:r>
            <a:endParaRPr lang="en-SI" dirty="0"/>
          </a:p>
        </p:txBody>
      </p:sp>
      <p:sp>
        <p:nvSpPr>
          <p:cNvPr id="4" name="Text Placeholder 3">
            <a:extLst>
              <a:ext uri="{FF2B5EF4-FFF2-40B4-BE49-F238E27FC236}">
                <a16:creationId xmlns:a16="http://schemas.microsoft.com/office/drawing/2014/main" id="{9886C3C9-1CF1-D1D6-7DEB-0FE7366BFE7D}"/>
              </a:ext>
            </a:extLst>
          </p:cNvPr>
          <p:cNvSpPr>
            <a:spLocks noGrp="1"/>
          </p:cNvSpPr>
          <p:nvPr>
            <p:ph type="body" sz="quarter" idx="17"/>
          </p:nvPr>
        </p:nvSpPr>
        <p:spPr/>
        <p:txBody>
          <a:bodyPr/>
          <a:lstStyle/>
          <a:p>
            <a:r>
              <a:rPr lang="en-GB" dirty="0"/>
              <a:t>Virus spillovers</a:t>
            </a:r>
            <a:endParaRPr lang="en-SI" dirty="0"/>
          </a:p>
        </p:txBody>
      </p:sp>
      <p:pic>
        <p:nvPicPr>
          <p:cNvPr id="5" name="Picture 4">
            <a:extLst>
              <a:ext uri="{FF2B5EF4-FFF2-40B4-BE49-F238E27FC236}">
                <a16:creationId xmlns:a16="http://schemas.microsoft.com/office/drawing/2014/main" id="{31F1BEA6-04A4-547A-DEED-E4F4132A33C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b="4637"/>
          <a:stretch/>
        </p:blipFill>
        <p:spPr>
          <a:xfrm>
            <a:off x="307225" y="1394691"/>
            <a:ext cx="5596767" cy="4253765"/>
          </a:xfrm>
          <a:prstGeom prst="rect">
            <a:avLst/>
          </a:prstGeom>
        </p:spPr>
      </p:pic>
      <p:sp>
        <p:nvSpPr>
          <p:cNvPr id="7" name="TextBox 6">
            <a:extLst>
              <a:ext uri="{FF2B5EF4-FFF2-40B4-BE49-F238E27FC236}">
                <a16:creationId xmlns:a16="http://schemas.microsoft.com/office/drawing/2014/main" id="{A1DA84CC-422B-1465-750F-430CAEA4F03D}"/>
              </a:ext>
            </a:extLst>
          </p:cNvPr>
          <p:cNvSpPr txBox="1"/>
          <p:nvPr/>
        </p:nvSpPr>
        <p:spPr>
          <a:xfrm>
            <a:off x="56722" y="5791335"/>
            <a:ext cx="6097772" cy="307777"/>
          </a:xfrm>
          <a:prstGeom prst="rect">
            <a:avLst/>
          </a:prstGeom>
          <a:noFill/>
        </p:spPr>
        <p:txBody>
          <a:bodyPr wrap="square">
            <a:spAutoFit/>
          </a:bodyPr>
          <a:lstStyle/>
          <a:p>
            <a:r>
              <a:rPr lang="en-GB" sz="1400" dirty="0" err="1"/>
              <a:t>Shors</a:t>
            </a:r>
            <a:r>
              <a:rPr lang="en-GB" sz="1400" dirty="0"/>
              <a:t>, Teri. “Coronavirus.” </a:t>
            </a:r>
            <a:r>
              <a:rPr lang="en-GB" sz="1400" i="1" dirty="0" err="1"/>
              <a:t>AccessScience</a:t>
            </a:r>
            <a:r>
              <a:rPr lang="en-GB" sz="1400" dirty="0"/>
              <a:t>, McGraw-Hill Education, May 2020</a:t>
            </a:r>
            <a:endParaRPr lang="en-SI" sz="1400" dirty="0"/>
          </a:p>
        </p:txBody>
      </p:sp>
      <p:pic>
        <p:nvPicPr>
          <p:cNvPr id="8" name="Content Placeholder 5">
            <a:extLst>
              <a:ext uri="{FF2B5EF4-FFF2-40B4-BE49-F238E27FC236}">
                <a16:creationId xmlns:a16="http://schemas.microsoft.com/office/drawing/2014/main" id="{7EC0F019-CDF7-0B9A-4333-A3FB26EE6518}"/>
              </a:ext>
            </a:extLst>
          </p:cNvPr>
          <p:cNvPicPr>
            <a:picLocks noChangeAspect="1"/>
          </p:cNvPicPr>
          <p:nvPr/>
        </p:nvPicPr>
        <p:blipFill>
          <a:blip r:embed="rId4"/>
          <a:stretch>
            <a:fillRect/>
          </a:stretch>
        </p:blipFill>
        <p:spPr>
          <a:xfrm>
            <a:off x="6288010" y="2410675"/>
            <a:ext cx="5296975" cy="3054460"/>
          </a:xfrm>
          <a:prstGeom prst="rect">
            <a:avLst/>
          </a:prstGeom>
        </p:spPr>
      </p:pic>
      <p:sp>
        <p:nvSpPr>
          <p:cNvPr id="9" name="TextBox 8">
            <a:extLst>
              <a:ext uri="{FF2B5EF4-FFF2-40B4-BE49-F238E27FC236}">
                <a16:creationId xmlns:a16="http://schemas.microsoft.com/office/drawing/2014/main" id="{E4DE48C1-F0F2-0A17-2699-582496149EB4}"/>
              </a:ext>
            </a:extLst>
          </p:cNvPr>
          <p:cNvSpPr txBox="1"/>
          <p:nvPr/>
        </p:nvSpPr>
        <p:spPr>
          <a:xfrm>
            <a:off x="6154494" y="1537570"/>
            <a:ext cx="5612633" cy="338554"/>
          </a:xfrm>
          <a:prstGeom prst="rect">
            <a:avLst/>
          </a:prstGeom>
          <a:noFill/>
        </p:spPr>
        <p:txBody>
          <a:bodyPr wrap="square" rtlCol="0">
            <a:spAutoFit/>
          </a:bodyPr>
          <a:lstStyle/>
          <a:p>
            <a:r>
              <a:rPr lang="en-GB" sz="1600" b="1" dirty="0">
                <a:latin typeface="Verdana" panose="020B0604030504040204" pitchFamily="34" charset="0"/>
                <a:ea typeface="Verdana" panose="020B0604030504040204" pitchFamily="34" charset="0"/>
              </a:rPr>
              <a:t>Ongoing threat of bat-borne viral emergence</a:t>
            </a:r>
            <a:endParaRPr lang="en-SI" sz="1600" b="1" dirty="0">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F811EDDC-F196-7A48-423E-787C6388AB17}"/>
              </a:ext>
            </a:extLst>
          </p:cNvPr>
          <p:cNvSpPr txBox="1"/>
          <p:nvPr/>
        </p:nvSpPr>
        <p:spPr>
          <a:xfrm>
            <a:off x="6451305" y="5761634"/>
            <a:ext cx="5133680" cy="307777"/>
          </a:xfrm>
          <a:prstGeom prst="rect">
            <a:avLst/>
          </a:prstGeom>
          <a:noFill/>
        </p:spPr>
        <p:txBody>
          <a:bodyPr wrap="square">
            <a:spAutoFit/>
          </a:bodyPr>
          <a:lstStyle/>
          <a:p>
            <a:r>
              <a:rPr lang="sv-SE" sz="1400" dirty="0"/>
              <a:t>https://www.nature.com/articles/s41579-020-0394-z</a:t>
            </a:r>
          </a:p>
        </p:txBody>
      </p:sp>
    </p:spTree>
    <p:extLst>
      <p:ext uri="{BB962C8B-B14F-4D97-AF65-F5344CB8AC3E}">
        <p14:creationId xmlns:p14="http://schemas.microsoft.com/office/powerpoint/2010/main" val="1800790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66E1D-6586-1EB0-DEB1-D6F38A069143}"/>
              </a:ext>
            </a:extLst>
          </p:cNvPr>
          <p:cNvSpPr>
            <a:spLocks noGrp="1"/>
          </p:cNvSpPr>
          <p:nvPr>
            <p:ph type="body" sz="quarter" idx="13"/>
          </p:nvPr>
        </p:nvSpPr>
        <p:spPr/>
        <p:txBody>
          <a:bodyPr/>
          <a:lstStyle/>
          <a:p>
            <a:r>
              <a:rPr lang="en-GB" sz="3200" dirty="0"/>
              <a:t>Early spread of COVID-19</a:t>
            </a:r>
            <a:endParaRPr lang="en-SI" dirty="0"/>
          </a:p>
        </p:txBody>
      </p:sp>
      <p:sp>
        <p:nvSpPr>
          <p:cNvPr id="3" name="Text Placeholder 2">
            <a:extLst>
              <a:ext uri="{FF2B5EF4-FFF2-40B4-BE49-F238E27FC236}">
                <a16:creationId xmlns:a16="http://schemas.microsoft.com/office/drawing/2014/main" id="{CE09CCC2-9F78-BAD1-560C-8A3AD61425E3}"/>
              </a:ext>
            </a:extLst>
          </p:cNvPr>
          <p:cNvSpPr>
            <a:spLocks noGrp="1"/>
          </p:cNvSpPr>
          <p:nvPr>
            <p:ph type="body" sz="quarter" idx="16"/>
          </p:nvPr>
        </p:nvSpPr>
        <p:spPr>
          <a:xfrm>
            <a:off x="6715403" y="4105604"/>
            <a:ext cx="4968221" cy="1521421"/>
          </a:xfrm>
          <a:solidFill>
            <a:srgbClr val="FFFFCC"/>
          </a:solidFill>
        </p:spPr>
        <p:txBody>
          <a:bodyPr/>
          <a:lstStyle/>
          <a:p>
            <a:pPr marL="342900" indent="-342900">
              <a:lnSpc>
                <a:spcPct val="100000"/>
              </a:lnSpc>
              <a:buFont typeface="Arial" panose="020B0604020202020204" pitchFamily="34" charset="0"/>
              <a:buChar char="•"/>
            </a:pPr>
            <a:r>
              <a:rPr lang="en-GB" sz="1200" dirty="0">
                <a:solidFill>
                  <a:schemeClr val="tx1">
                    <a:lumMod val="50000"/>
                  </a:schemeClr>
                </a:solidFill>
              </a:rPr>
              <a:t>Compared with the SARS-CoV and MERS-</a:t>
            </a:r>
            <a:r>
              <a:rPr lang="en-GB" sz="1200" dirty="0" err="1">
                <a:solidFill>
                  <a:schemeClr val="tx1">
                    <a:lumMod val="50000"/>
                  </a:schemeClr>
                </a:solidFill>
              </a:rPr>
              <a:t>CoV</a:t>
            </a:r>
            <a:r>
              <a:rPr lang="en-GB" sz="1200" dirty="0">
                <a:solidFill>
                  <a:schemeClr val="tx1">
                    <a:lumMod val="50000"/>
                  </a:schemeClr>
                </a:solidFill>
              </a:rPr>
              <a:t>, SARS-CoV-2 spread more rapidly in the early weeks of the outbreak. </a:t>
            </a:r>
          </a:p>
          <a:p>
            <a:pPr marL="342900" indent="-342900">
              <a:lnSpc>
                <a:spcPct val="100000"/>
              </a:lnSpc>
              <a:buFont typeface="Arial" panose="020B0604020202020204" pitchFamily="34" charset="0"/>
              <a:buChar char="•"/>
            </a:pPr>
            <a:r>
              <a:rPr lang="en-GB" sz="1200" dirty="0">
                <a:solidFill>
                  <a:schemeClr val="tx1">
                    <a:lumMod val="50000"/>
                  </a:schemeClr>
                </a:solidFill>
              </a:rPr>
              <a:t>Almost two-thirds of the first cases </a:t>
            </a:r>
            <a:r>
              <a:rPr lang="en-GB" sz="1100" dirty="0">
                <a:solidFill>
                  <a:schemeClr val="tx1">
                    <a:lumMod val="50000"/>
                  </a:schemeClr>
                </a:solidFill>
              </a:rPr>
              <a:t>in</a:t>
            </a:r>
            <a:r>
              <a:rPr lang="en-GB" sz="1200" dirty="0">
                <a:solidFill>
                  <a:schemeClr val="tx1">
                    <a:lumMod val="50000"/>
                  </a:schemeClr>
                </a:solidFill>
              </a:rPr>
              <a:t> affected countries were in people reported to have recently travelled from affected countries (China, Iran, and Italy).</a:t>
            </a:r>
          </a:p>
        </p:txBody>
      </p:sp>
      <p:sp>
        <p:nvSpPr>
          <p:cNvPr id="4" name="Text Placeholder 3">
            <a:extLst>
              <a:ext uri="{FF2B5EF4-FFF2-40B4-BE49-F238E27FC236}">
                <a16:creationId xmlns:a16="http://schemas.microsoft.com/office/drawing/2014/main" id="{255C5F62-21BA-3186-C665-DB62C5A83A82}"/>
              </a:ext>
            </a:extLst>
          </p:cNvPr>
          <p:cNvSpPr>
            <a:spLocks noGrp="1"/>
          </p:cNvSpPr>
          <p:nvPr>
            <p:ph type="body" sz="quarter" idx="17"/>
          </p:nvPr>
        </p:nvSpPr>
        <p:spPr/>
        <p:txBody>
          <a:bodyPr/>
          <a:lstStyle/>
          <a:p>
            <a:r>
              <a:rPr lang="en-GB" dirty="0"/>
              <a:t>C</a:t>
            </a:r>
            <a:r>
              <a:rPr lang="en-GB" sz="1800" dirty="0"/>
              <a:t>onfirmed cases of COVID-19, by WHO region and epidemiological week, from Dec 31, 2019, to March 10, 2020</a:t>
            </a:r>
            <a:endParaRPr lang="en-SI" dirty="0"/>
          </a:p>
        </p:txBody>
      </p:sp>
      <p:pic>
        <p:nvPicPr>
          <p:cNvPr id="5" name="Picture 4">
            <a:extLst>
              <a:ext uri="{FF2B5EF4-FFF2-40B4-BE49-F238E27FC236}">
                <a16:creationId xmlns:a16="http://schemas.microsoft.com/office/drawing/2014/main" id="{5E541558-3FB9-2C81-0ECD-04541E0F1E73}"/>
              </a:ext>
            </a:extLst>
          </p:cNvPr>
          <p:cNvPicPr>
            <a:picLocks noChangeAspect="1"/>
          </p:cNvPicPr>
          <p:nvPr/>
        </p:nvPicPr>
        <p:blipFill>
          <a:blip r:embed="rId3"/>
          <a:stretch>
            <a:fillRect/>
          </a:stretch>
        </p:blipFill>
        <p:spPr>
          <a:xfrm>
            <a:off x="527693" y="1528435"/>
            <a:ext cx="5958168" cy="4210226"/>
          </a:xfrm>
          <a:prstGeom prst="rect">
            <a:avLst/>
          </a:prstGeom>
        </p:spPr>
      </p:pic>
      <p:sp>
        <p:nvSpPr>
          <p:cNvPr id="6" name="Footer Placeholder 3">
            <a:extLst>
              <a:ext uri="{FF2B5EF4-FFF2-40B4-BE49-F238E27FC236}">
                <a16:creationId xmlns:a16="http://schemas.microsoft.com/office/drawing/2014/main" id="{7D3703D1-09A1-3911-2685-E2ECBFCBBC39}"/>
              </a:ext>
            </a:extLst>
          </p:cNvPr>
          <p:cNvSpPr txBox="1">
            <a:spLocks/>
          </p:cNvSpPr>
          <p:nvPr/>
        </p:nvSpPr>
        <p:spPr>
          <a:xfrm>
            <a:off x="453264" y="6054037"/>
            <a:ext cx="10562066" cy="133741"/>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7" name="TextBox 6">
            <a:extLst>
              <a:ext uri="{FF2B5EF4-FFF2-40B4-BE49-F238E27FC236}">
                <a16:creationId xmlns:a16="http://schemas.microsoft.com/office/drawing/2014/main" id="{CDC41073-D966-ADE3-CC59-F8403B8957FB}"/>
              </a:ext>
            </a:extLst>
          </p:cNvPr>
          <p:cNvSpPr txBox="1"/>
          <p:nvPr/>
        </p:nvSpPr>
        <p:spPr>
          <a:xfrm>
            <a:off x="527693" y="5837340"/>
            <a:ext cx="11239434" cy="415498"/>
          </a:xfrm>
          <a:prstGeom prst="rect">
            <a:avLst/>
          </a:prstGeom>
          <a:noFill/>
        </p:spPr>
        <p:txBody>
          <a:bodyPr wrap="square" rtlCol="0">
            <a:spAutoFit/>
          </a:bodyPr>
          <a:lstStyle/>
          <a:p>
            <a:r>
              <a:rPr lang="en-GB" sz="1050" dirty="0">
                <a:latin typeface="Verdana" panose="020B0604030504040204" pitchFamily="34" charset="0"/>
                <a:ea typeface="Verdana" panose="020B0604030504040204" pitchFamily="34" charset="0"/>
              </a:rPr>
              <a:t>Dawood FS, et al. Observations of the global epidemiology of COVID-19 from the pre-pandemic period using web-based surveillance: a cross-sectional analysis. Lancet Infect Dis. 2020.</a:t>
            </a:r>
          </a:p>
        </p:txBody>
      </p:sp>
      <p:sp>
        <p:nvSpPr>
          <p:cNvPr id="8" name="Footer Placeholder 3">
            <a:extLst>
              <a:ext uri="{FF2B5EF4-FFF2-40B4-BE49-F238E27FC236}">
                <a16:creationId xmlns:a16="http://schemas.microsoft.com/office/drawing/2014/main" id="{3D2C1271-1A95-29A5-09D9-1D1895757D2D}"/>
              </a:ext>
            </a:extLst>
          </p:cNvPr>
          <p:cNvSpPr txBox="1">
            <a:spLocks/>
          </p:cNvSpPr>
          <p:nvPr/>
        </p:nvSpPr>
        <p:spPr>
          <a:xfrm>
            <a:off x="453264" y="5706719"/>
            <a:ext cx="11459902" cy="50927"/>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100" dirty="0"/>
          </a:p>
        </p:txBody>
      </p:sp>
      <p:pic>
        <p:nvPicPr>
          <p:cNvPr id="19" name="Picture 18">
            <a:extLst>
              <a:ext uri="{FF2B5EF4-FFF2-40B4-BE49-F238E27FC236}">
                <a16:creationId xmlns:a16="http://schemas.microsoft.com/office/drawing/2014/main" id="{0925C92C-9508-5620-A081-0C80C968AFF5}"/>
              </a:ext>
            </a:extLst>
          </p:cNvPr>
          <p:cNvPicPr>
            <a:picLocks noChangeAspect="1"/>
          </p:cNvPicPr>
          <p:nvPr/>
        </p:nvPicPr>
        <p:blipFill>
          <a:blip r:embed="rId4"/>
          <a:stretch>
            <a:fillRect/>
          </a:stretch>
        </p:blipFill>
        <p:spPr>
          <a:xfrm>
            <a:off x="7343554" y="1394691"/>
            <a:ext cx="3263547" cy="2543647"/>
          </a:xfrm>
          <a:prstGeom prst="rect">
            <a:avLst/>
          </a:prstGeom>
        </p:spPr>
      </p:pic>
    </p:spTree>
    <p:extLst>
      <p:ext uri="{BB962C8B-B14F-4D97-AF65-F5344CB8AC3E}">
        <p14:creationId xmlns:p14="http://schemas.microsoft.com/office/powerpoint/2010/main" val="3704364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601074-9DB8-D478-3E79-CB83DB2D7ED8}"/>
              </a:ext>
            </a:extLst>
          </p:cNvPr>
          <p:cNvSpPr>
            <a:spLocks noGrp="1"/>
          </p:cNvSpPr>
          <p:nvPr>
            <p:ph type="body" sz="quarter" idx="13"/>
          </p:nvPr>
        </p:nvSpPr>
        <p:spPr/>
        <p:txBody>
          <a:bodyPr/>
          <a:lstStyle/>
          <a:p>
            <a:r>
              <a:rPr lang="en-GB" dirty="0"/>
              <a:t>COVID-19 and MPHO safety</a:t>
            </a:r>
            <a:endParaRPr lang="en-SI" dirty="0"/>
          </a:p>
        </p:txBody>
      </p:sp>
      <p:pic>
        <p:nvPicPr>
          <p:cNvPr id="6" name="Picture 5">
            <a:extLst>
              <a:ext uri="{FF2B5EF4-FFF2-40B4-BE49-F238E27FC236}">
                <a16:creationId xmlns:a16="http://schemas.microsoft.com/office/drawing/2014/main" id="{A2C0D62D-6AFE-E764-09F3-8571D22358D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556008" y="1394691"/>
            <a:ext cx="5539992" cy="3674838"/>
          </a:xfrm>
          <a:prstGeom prst="rect">
            <a:avLst/>
          </a:prstGeom>
        </p:spPr>
      </p:pic>
      <p:sp>
        <p:nvSpPr>
          <p:cNvPr id="7" name="TextBox 6">
            <a:extLst>
              <a:ext uri="{FF2B5EF4-FFF2-40B4-BE49-F238E27FC236}">
                <a16:creationId xmlns:a16="http://schemas.microsoft.com/office/drawing/2014/main" id="{69C43662-B425-EF7A-93EE-164BEEC7EDC6}"/>
              </a:ext>
            </a:extLst>
          </p:cNvPr>
          <p:cNvSpPr txBox="1"/>
          <p:nvPr/>
        </p:nvSpPr>
        <p:spPr>
          <a:xfrm>
            <a:off x="6319284" y="1224570"/>
            <a:ext cx="5639229" cy="1200329"/>
          </a:xfrm>
          <a:prstGeom prst="rect">
            <a:avLst/>
          </a:prstGeom>
          <a:noFill/>
        </p:spPr>
        <p:txBody>
          <a:bodyPr wrap="square" rtlCol="0">
            <a:spAutoFit/>
          </a:bodyPr>
          <a:lstStyle/>
          <a:p>
            <a:r>
              <a:rPr lang="en-GB" dirty="0">
                <a:solidFill>
                  <a:schemeClr val="tx1">
                    <a:lumMod val="50000"/>
                  </a:schemeClr>
                </a:solidFill>
              </a:rPr>
              <a:t>As of October 2024</a:t>
            </a:r>
          </a:p>
          <a:p>
            <a:r>
              <a:rPr lang="en-GB" dirty="0">
                <a:solidFill>
                  <a:schemeClr val="tx1">
                    <a:lumMod val="50000"/>
                  </a:schemeClr>
                </a:solidFill>
              </a:rPr>
              <a:t>Cases: </a:t>
            </a:r>
            <a:r>
              <a:rPr lang="en-SI" i="0" dirty="0">
                <a:solidFill>
                  <a:schemeClr val="tx1">
                    <a:lumMod val="50000"/>
                  </a:schemeClr>
                </a:solidFill>
                <a:effectLst/>
                <a:latin typeface="Noto Sans" panose="020B0502040504020204" pitchFamily="34" charset="0"/>
              </a:rPr>
              <a:t>776,696,616</a:t>
            </a:r>
            <a:endParaRPr lang="en-GB" i="0" dirty="0">
              <a:solidFill>
                <a:schemeClr val="tx1">
                  <a:lumMod val="50000"/>
                </a:schemeClr>
              </a:solidFill>
              <a:effectLst/>
              <a:latin typeface="Noto Sans" panose="020B0502040504020204" pitchFamily="34" charset="0"/>
            </a:endParaRPr>
          </a:p>
          <a:p>
            <a:r>
              <a:rPr lang="en-GB" dirty="0">
                <a:solidFill>
                  <a:schemeClr val="tx1">
                    <a:lumMod val="50000"/>
                  </a:schemeClr>
                </a:solidFill>
                <a:latin typeface="Noto Sans" panose="020B0502040504020204" pitchFamily="34" charset="0"/>
              </a:rPr>
              <a:t>Deaths: </a:t>
            </a:r>
            <a:r>
              <a:rPr lang="en-SI" i="0" dirty="0">
                <a:solidFill>
                  <a:schemeClr val="tx1">
                    <a:lumMod val="50000"/>
                  </a:schemeClr>
                </a:solidFill>
                <a:effectLst/>
                <a:latin typeface="Noto Sans" panose="020B0502040504020204" pitchFamily="34" charset="0"/>
              </a:rPr>
              <a:t>7,072,509</a:t>
            </a:r>
            <a:endParaRPr lang="en-GB" i="0" dirty="0">
              <a:solidFill>
                <a:schemeClr val="tx1">
                  <a:lumMod val="50000"/>
                </a:schemeClr>
              </a:solidFill>
              <a:effectLst/>
              <a:latin typeface="Noto Sans" panose="020B0502040504020204" pitchFamily="34" charset="0"/>
            </a:endParaRPr>
          </a:p>
          <a:p>
            <a:r>
              <a:rPr lang="en-GB" dirty="0">
                <a:solidFill>
                  <a:schemeClr val="tx1">
                    <a:lumMod val="50000"/>
                  </a:schemeClr>
                </a:solidFill>
                <a:latin typeface="Noto Sans" panose="020B0502040504020204" pitchFamily="34" charset="0"/>
              </a:rPr>
              <a:t>Vaccination coverage: 67% primary vaccination</a:t>
            </a:r>
            <a:endParaRPr lang="en-SI" dirty="0">
              <a:solidFill>
                <a:schemeClr val="tx1">
                  <a:lumMod val="50000"/>
                </a:schemeClr>
              </a:solidFill>
            </a:endParaRPr>
          </a:p>
        </p:txBody>
      </p:sp>
      <p:sp>
        <p:nvSpPr>
          <p:cNvPr id="9" name="TextBox 8">
            <a:extLst>
              <a:ext uri="{FF2B5EF4-FFF2-40B4-BE49-F238E27FC236}">
                <a16:creationId xmlns:a16="http://schemas.microsoft.com/office/drawing/2014/main" id="{03C15B99-76A7-7330-F70E-A9272B62273D}"/>
              </a:ext>
            </a:extLst>
          </p:cNvPr>
          <p:cNvSpPr txBox="1"/>
          <p:nvPr/>
        </p:nvSpPr>
        <p:spPr>
          <a:xfrm>
            <a:off x="6319283" y="2424899"/>
            <a:ext cx="5639229" cy="2862322"/>
          </a:xfrm>
          <a:prstGeom prst="rect">
            <a:avLst/>
          </a:prstGeom>
          <a:noFill/>
        </p:spPr>
        <p:txBody>
          <a:bodyPr wrap="square" rtlCol="0">
            <a:spAutoFit/>
          </a:bodyPr>
          <a:lstStyle/>
          <a:p>
            <a:r>
              <a:rPr lang="en-GB" dirty="0"/>
              <a:t>Risks:</a:t>
            </a:r>
          </a:p>
          <a:p>
            <a:pPr marL="285750" indent="-285750">
              <a:buFont typeface="Arial" panose="020B0604020202020204" pitchFamily="34" charset="0"/>
              <a:buChar char="•"/>
            </a:pPr>
            <a:r>
              <a:rPr lang="en-GB" dirty="0"/>
              <a:t>Risk of COVID-19 transmission through MPHO is negligible (ECDC). No cases of COVID-19 transmission through blood and blood components, tissues and cells, and PDMPs. One case of transmission lung transplantation </a:t>
            </a:r>
          </a:p>
          <a:p>
            <a:pPr marL="285750" indent="-285750">
              <a:buFont typeface="Arial" panose="020B0604020202020204" pitchFamily="34" charset="0"/>
              <a:buChar char="•"/>
            </a:pPr>
            <a:r>
              <a:rPr lang="en-GB" dirty="0"/>
              <a:t>Risk to availability and sustainability of MPHO supply (donor and staff availability)</a:t>
            </a:r>
          </a:p>
          <a:p>
            <a:pPr marL="285750" indent="-285750">
              <a:buFont typeface="Arial" panose="020B0604020202020204" pitchFamily="34" charset="0"/>
              <a:buChar char="•"/>
            </a:pPr>
            <a:r>
              <a:rPr lang="en-GB" dirty="0"/>
              <a:t>Risk for patients - recipients of MPHO ( exposure to infection and affected health care capacities)</a:t>
            </a:r>
          </a:p>
        </p:txBody>
      </p:sp>
    </p:spTree>
    <p:extLst>
      <p:ext uri="{BB962C8B-B14F-4D97-AF65-F5344CB8AC3E}">
        <p14:creationId xmlns:p14="http://schemas.microsoft.com/office/powerpoint/2010/main" val="209343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4B9FF-FA90-50C3-C0A8-0C6E579B01E9}"/>
              </a:ext>
            </a:extLst>
          </p:cNvPr>
          <p:cNvSpPr>
            <a:spLocks noGrp="1"/>
          </p:cNvSpPr>
          <p:nvPr>
            <p:ph type="body" sz="quarter" idx="13"/>
          </p:nvPr>
        </p:nvSpPr>
        <p:spPr>
          <a:xfrm>
            <a:off x="307225" y="118729"/>
            <a:ext cx="10176048" cy="690635"/>
          </a:xfrm>
        </p:spPr>
        <p:txBody>
          <a:bodyPr/>
          <a:lstStyle/>
          <a:p>
            <a:r>
              <a:rPr lang="en-GB" b="1" dirty="0"/>
              <a:t>Epidemiologic transition model</a:t>
            </a:r>
            <a:endParaRPr lang="en-SI" b="1" dirty="0"/>
          </a:p>
        </p:txBody>
      </p:sp>
      <p:sp>
        <p:nvSpPr>
          <p:cNvPr id="4" name="Text Placeholder 3">
            <a:extLst>
              <a:ext uri="{FF2B5EF4-FFF2-40B4-BE49-F238E27FC236}">
                <a16:creationId xmlns:a16="http://schemas.microsoft.com/office/drawing/2014/main" id="{4E96418D-4A3F-F018-2177-5DDE8E5C3D03}"/>
              </a:ext>
            </a:extLst>
          </p:cNvPr>
          <p:cNvSpPr>
            <a:spLocks noGrp="1"/>
          </p:cNvSpPr>
          <p:nvPr>
            <p:ph type="body" sz="quarter" idx="17"/>
          </p:nvPr>
        </p:nvSpPr>
        <p:spPr>
          <a:xfrm>
            <a:off x="307225" y="912777"/>
            <a:ext cx="11590608" cy="363044"/>
          </a:xfrm>
        </p:spPr>
        <p:txBody>
          <a:bodyPr/>
          <a:lstStyle/>
          <a:p>
            <a:r>
              <a:rPr lang="en-GB" dirty="0"/>
              <a:t>Emerging and reemerging infections &amp; epidemiology of population change</a:t>
            </a:r>
            <a:endParaRPr lang="en-SI" dirty="0"/>
          </a:p>
        </p:txBody>
      </p:sp>
      <p:pic>
        <p:nvPicPr>
          <p:cNvPr id="6" name="Picture 5">
            <a:extLst>
              <a:ext uri="{FF2B5EF4-FFF2-40B4-BE49-F238E27FC236}">
                <a16:creationId xmlns:a16="http://schemas.microsoft.com/office/drawing/2014/main" id="{657BFCA6-99F6-996F-3639-37CB2BA12D60}"/>
              </a:ext>
            </a:extLst>
          </p:cNvPr>
          <p:cNvPicPr>
            <a:picLocks noChangeAspect="1"/>
          </p:cNvPicPr>
          <p:nvPr/>
        </p:nvPicPr>
        <p:blipFill>
          <a:blip r:embed="rId2"/>
          <a:srcRect l="583"/>
          <a:stretch/>
        </p:blipFill>
        <p:spPr>
          <a:xfrm>
            <a:off x="425302" y="1808544"/>
            <a:ext cx="5433238" cy="3773635"/>
          </a:xfrm>
          <a:prstGeom prst="rect">
            <a:avLst/>
          </a:prstGeom>
        </p:spPr>
      </p:pic>
      <p:sp>
        <p:nvSpPr>
          <p:cNvPr id="7" name="TextBox 6">
            <a:extLst>
              <a:ext uri="{FF2B5EF4-FFF2-40B4-BE49-F238E27FC236}">
                <a16:creationId xmlns:a16="http://schemas.microsoft.com/office/drawing/2014/main" id="{9D04962D-9F1B-472F-7DF0-1316E2A790C9}"/>
              </a:ext>
            </a:extLst>
          </p:cNvPr>
          <p:cNvSpPr txBox="1"/>
          <p:nvPr/>
        </p:nvSpPr>
        <p:spPr>
          <a:xfrm>
            <a:off x="883835" y="5945224"/>
            <a:ext cx="10424329" cy="307777"/>
          </a:xfrm>
          <a:prstGeom prst="rect">
            <a:avLst/>
          </a:prstGeom>
          <a:noFill/>
        </p:spPr>
        <p:txBody>
          <a:bodyPr wrap="none" rtlCol="0">
            <a:spAutoFit/>
          </a:bodyPr>
          <a:lstStyle/>
          <a:p>
            <a:r>
              <a:rPr lang="en-GB" sz="1400" b="0" i="0" dirty="0" err="1">
                <a:solidFill>
                  <a:srgbClr val="1B1B1B"/>
                </a:solidFill>
                <a:effectLst/>
                <a:latin typeface="Roboto Mono Web"/>
              </a:rPr>
              <a:t>Omran</a:t>
            </a:r>
            <a:r>
              <a:rPr lang="en-GB" sz="1400" b="0" i="0" dirty="0">
                <a:solidFill>
                  <a:srgbClr val="1B1B1B"/>
                </a:solidFill>
                <a:effectLst/>
                <a:latin typeface="Roboto Mono Web"/>
              </a:rPr>
              <a:t> AR. The epidemiologic transition: a theory of the epidemiology of population change. 1971. Milbank Q. 2005;83(4):731-57.</a:t>
            </a:r>
            <a:endParaRPr lang="en-SI" sz="1400" dirty="0"/>
          </a:p>
        </p:txBody>
      </p:sp>
      <p:sp>
        <p:nvSpPr>
          <p:cNvPr id="8" name="TextBox 7">
            <a:extLst>
              <a:ext uri="{FF2B5EF4-FFF2-40B4-BE49-F238E27FC236}">
                <a16:creationId xmlns:a16="http://schemas.microsoft.com/office/drawing/2014/main" id="{1449CF86-289A-4E67-E338-1E45627D6DF0}"/>
              </a:ext>
            </a:extLst>
          </p:cNvPr>
          <p:cNvSpPr txBox="1"/>
          <p:nvPr/>
        </p:nvSpPr>
        <p:spPr>
          <a:xfrm>
            <a:off x="6131900" y="1808544"/>
            <a:ext cx="5818165" cy="3662541"/>
          </a:xfrm>
          <a:prstGeom prst="rect">
            <a:avLst/>
          </a:prstGeom>
          <a:solidFill>
            <a:srgbClr val="FFFFCC"/>
          </a:solidFill>
        </p:spPr>
        <p:txBody>
          <a:bodyPr wrap="square" rtlCol="0">
            <a:spAutoFit/>
          </a:bodyPr>
          <a:lstStyle/>
          <a:p>
            <a:pPr marL="514350" indent="-514350">
              <a:buFont typeface="+mj-lt"/>
              <a:buAutoNum type="arabicPeriod"/>
            </a:pPr>
            <a:r>
              <a:rPr lang="en-GB" sz="2000" dirty="0">
                <a:latin typeface="Verdana" panose="020B0604030504040204" pitchFamily="34" charset="0"/>
                <a:ea typeface="Verdana" panose="020B0604030504040204" pitchFamily="34" charset="0"/>
              </a:rPr>
              <a:t>Pestilence &amp; Famine</a:t>
            </a:r>
          </a:p>
          <a:p>
            <a:pPr marL="514350" indent="-514350">
              <a:buFont typeface="+mj-lt"/>
              <a:buAutoNum type="arabicPeriod"/>
            </a:pPr>
            <a:r>
              <a:rPr lang="en-GB" sz="2000" dirty="0">
                <a:latin typeface="Verdana" panose="020B0604030504040204" pitchFamily="34" charset="0"/>
                <a:ea typeface="Verdana" panose="020B0604030504040204" pitchFamily="34" charset="0"/>
              </a:rPr>
              <a:t>Receding Pandemics</a:t>
            </a:r>
          </a:p>
          <a:p>
            <a:pPr marL="514350" indent="-514350">
              <a:buFont typeface="+mj-lt"/>
              <a:buAutoNum type="arabicPeriod"/>
            </a:pPr>
            <a:r>
              <a:rPr lang="en-GB" sz="2000" dirty="0">
                <a:latin typeface="Verdana" panose="020B0604030504040204" pitchFamily="34" charset="0"/>
                <a:ea typeface="Verdana" panose="020B0604030504040204" pitchFamily="34" charset="0"/>
              </a:rPr>
              <a:t>Degenerative &amp; Man-Made Diseases</a:t>
            </a:r>
          </a:p>
          <a:p>
            <a:pPr marL="514350" indent="-514350">
              <a:buFont typeface="+mj-lt"/>
              <a:buAutoNum type="arabicPeriod"/>
            </a:pPr>
            <a:r>
              <a:rPr lang="en-GB" sz="2000" dirty="0">
                <a:latin typeface="Verdana" panose="020B0604030504040204" pitchFamily="34" charset="0"/>
                <a:ea typeface="Verdana" panose="020B0604030504040204" pitchFamily="34" charset="0"/>
              </a:rPr>
              <a:t>Delayed degenerative diseases &amp; </a:t>
            </a:r>
            <a:r>
              <a:rPr lang="en-GB" sz="2000" b="1" dirty="0">
                <a:solidFill>
                  <a:srgbClr val="FF0000"/>
                </a:solidFill>
                <a:latin typeface="Verdana" panose="020B0604030504040204" pitchFamily="34" charset="0"/>
                <a:ea typeface="Verdana" panose="020B0604030504040204" pitchFamily="34" charset="0"/>
              </a:rPr>
              <a:t>Emerging &amp; Reemerging  Infections</a:t>
            </a:r>
          </a:p>
          <a:p>
            <a:endParaRPr lang="en-GB" sz="2000" dirty="0">
              <a:latin typeface="Verdana" panose="020B0604030504040204" pitchFamily="34" charset="0"/>
              <a:ea typeface="Verdana" panose="020B0604030504040204" pitchFamily="34" charset="0"/>
            </a:endParaRPr>
          </a:p>
          <a:p>
            <a:pPr lvl="3"/>
            <a:r>
              <a:rPr lang="en-GB" sz="2000" dirty="0">
                <a:latin typeface="Verdana" panose="020B0604030504040204" pitchFamily="34" charset="0"/>
                <a:ea typeface="Verdana" panose="020B0604030504040204" pitchFamily="34" charset="0"/>
              </a:rPr>
              <a:t>Basic models</a:t>
            </a:r>
          </a:p>
          <a:p>
            <a:endParaRPr lang="en-GB" sz="2000" dirty="0">
              <a:latin typeface="Verdana" panose="020B0604030504040204" pitchFamily="34" charset="0"/>
              <a:ea typeface="Verdana" panose="020B0604030504040204" pitchFamily="34" charset="0"/>
            </a:endParaRPr>
          </a:p>
          <a:p>
            <a:pPr marL="1714500" lvl="3" indent="-342900">
              <a:buFont typeface="+mj-lt"/>
              <a:buAutoNum type="alphaUcPeriod"/>
            </a:pPr>
            <a:r>
              <a:rPr lang="en-GB" sz="1600" dirty="0">
                <a:latin typeface="Verdana" panose="020B0604030504040204" pitchFamily="34" charset="0"/>
                <a:ea typeface="Verdana" panose="020B0604030504040204" pitchFamily="34" charset="0"/>
              </a:rPr>
              <a:t>Western model</a:t>
            </a:r>
          </a:p>
          <a:p>
            <a:pPr marL="1714500" lvl="3" indent="-342900">
              <a:buFont typeface="+mj-lt"/>
              <a:buAutoNum type="alphaUcPeriod"/>
            </a:pPr>
            <a:r>
              <a:rPr lang="en-GB" sz="1600" dirty="0">
                <a:latin typeface="Verdana" panose="020B0604030504040204" pitchFamily="34" charset="0"/>
                <a:ea typeface="Verdana" panose="020B0604030504040204" pitchFamily="34" charset="0"/>
              </a:rPr>
              <a:t>Accelerated model</a:t>
            </a:r>
          </a:p>
          <a:p>
            <a:pPr marL="1714500" lvl="3" indent="-342900">
              <a:buFont typeface="+mj-lt"/>
              <a:buAutoNum type="alphaUcPeriod"/>
            </a:pPr>
            <a:r>
              <a:rPr lang="en-GB" sz="1600" dirty="0">
                <a:latin typeface="Verdana" panose="020B0604030504040204" pitchFamily="34" charset="0"/>
                <a:ea typeface="Verdana" panose="020B0604030504040204" pitchFamily="34" charset="0"/>
              </a:rPr>
              <a:t>Contemporary (Delayed) model</a:t>
            </a:r>
            <a:r>
              <a:rPr lang="en-GB" sz="2000" dirty="0">
                <a:latin typeface="Verdana" panose="020B0604030504040204" pitchFamily="34" charset="0"/>
                <a:ea typeface="Verdana" panose="020B0604030504040204" pitchFamily="34" charset="0"/>
              </a:rPr>
              <a:t> </a:t>
            </a:r>
          </a:p>
          <a:p>
            <a:endParaRPr lang="en-SI" sz="2000"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D0E554C4-91F4-DFEF-EF16-CAF1F86F49C6}"/>
              </a:ext>
            </a:extLst>
          </p:cNvPr>
          <p:cNvSpPr txBox="1"/>
          <p:nvPr/>
        </p:nvSpPr>
        <p:spPr>
          <a:xfrm>
            <a:off x="1779938" y="1341630"/>
            <a:ext cx="2890471" cy="369332"/>
          </a:xfrm>
          <a:prstGeom prst="rect">
            <a:avLst/>
          </a:prstGeom>
          <a:noFill/>
        </p:spPr>
        <p:txBody>
          <a:bodyPr wrap="none" rtlCol="0">
            <a:spAutoFit/>
          </a:bodyPr>
          <a:lstStyle/>
          <a:p>
            <a:r>
              <a:rPr lang="en-GB" dirty="0">
                <a:latin typeface="Verdana" panose="020B0604030504040204" pitchFamily="34" charset="0"/>
                <a:ea typeface="Verdana" panose="020B0604030504040204" pitchFamily="34" charset="0"/>
              </a:rPr>
              <a:t>Demographic transition</a:t>
            </a:r>
            <a:endParaRPr lang="en-SI"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BC3EBF0E-94D7-ED4D-1E50-335DA39858A6}"/>
              </a:ext>
            </a:extLst>
          </p:cNvPr>
          <p:cNvSpPr txBox="1"/>
          <p:nvPr/>
        </p:nvSpPr>
        <p:spPr>
          <a:xfrm>
            <a:off x="7521593" y="1328043"/>
            <a:ext cx="3038781" cy="369332"/>
          </a:xfrm>
          <a:prstGeom prst="rect">
            <a:avLst/>
          </a:prstGeom>
          <a:noFill/>
        </p:spPr>
        <p:txBody>
          <a:bodyPr wrap="none" rtlCol="0">
            <a:spAutoFit/>
          </a:bodyPr>
          <a:lstStyle/>
          <a:p>
            <a:r>
              <a:rPr lang="en-GB" dirty="0">
                <a:latin typeface="Verdana" panose="020B0604030504040204" pitchFamily="34" charset="0"/>
                <a:ea typeface="Verdana" panose="020B0604030504040204" pitchFamily="34" charset="0"/>
              </a:rPr>
              <a:t>Epidemiologic transition </a:t>
            </a:r>
            <a:endParaRPr lang="en-SI"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6318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BA7E6-5F14-FDAB-6F4D-88B1D4AD60E7}"/>
              </a:ext>
            </a:extLst>
          </p:cNvPr>
          <p:cNvSpPr>
            <a:spLocks noGrp="1"/>
          </p:cNvSpPr>
          <p:nvPr>
            <p:ph type="body" sz="quarter" idx="13"/>
          </p:nvPr>
        </p:nvSpPr>
        <p:spPr/>
        <p:txBody>
          <a:bodyPr/>
          <a:lstStyle/>
          <a:p>
            <a:r>
              <a:rPr lang="en-GB" dirty="0"/>
              <a:t>Summary</a:t>
            </a:r>
            <a:endParaRPr lang="en-SI" dirty="0"/>
          </a:p>
        </p:txBody>
      </p:sp>
      <p:sp>
        <p:nvSpPr>
          <p:cNvPr id="3" name="Text Placeholder 2">
            <a:extLst>
              <a:ext uri="{FF2B5EF4-FFF2-40B4-BE49-F238E27FC236}">
                <a16:creationId xmlns:a16="http://schemas.microsoft.com/office/drawing/2014/main" id="{D9406398-24B4-DFED-5CF6-57AD8ED2D81A}"/>
              </a:ext>
            </a:extLst>
          </p:cNvPr>
          <p:cNvSpPr>
            <a:spLocks noGrp="1"/>
          </p:cNvSpPr>
          <p:nvPr>
            <p:ph type="body" sz="quarter" idx="16"/>
          </p:nvPr>
        </p:nvSpPr>
        <p:spPr>
          <a:xfrm>
            <a:off x="366049" y="912276"/>
            <a:ext cx="11459902" cy="4374230"/>
          </a:xfrm>
        </p:spPr>
        <p:txBody>
          <a:bodyPr/>
          <a:lstStyle/>
          <a:p>
            <a:pPr>
              <a:lnSpc>
                <a:spcPct val="150000"/>
              </a:lnSpc>
            </a:pPr>
            <a:r>
              <a:rPr lang="en-SI" sz="1800" b="1" kern="150" dirty="0">
                <a:solidFill>
                  <a:schemeClr val="tx1">
                    <a:lumMod val="50000"/>
                  </a:schemeClr>
                </a:solidFill>
                <a:effectLst/>
                <a:cs typeface="Times New Roman" panose="02020603050405020304" pitchFamily="18" charset="0"/>
              </a:rPr>
              <a:t>Since </a:t>
            </a:r>
            <a:r>
              <a:rPr lang="en-GB" sz="1800" b="1" kern="150" dirty="0">
                <a:solidFill>
                  <a:schemeClr val="tx1">
                    <a:lumMod val="50000"/>
                  </a:schemeClr>
                </a:solidFill>
                <a:effectLst/>
                <a:cs typeface="Times New Roman" panose="02020603050405020304" pitchFamily="18" charset="0"/>
              </a:rPr>
              <a:t>the last decades</a:t>
            </a:r>
            <a:r>
              <a:rPr lang="en-SI" sz="1800" b="1" kern="150" dirty="0">
                <a:solidFill>
                  <a:schemeClr val="tx1">
                    <a:lumMod val="50000"/>
                  </a:schemeClr>
                </a:solidFill>
                <a:effectLst/>
                <a:cs typeface="Times New Roman" panose="02020603050405020304" pitchFamily="18" charset="0"/>
              </a:rPr>
              <a:t>, </a:t>
            </a:r>
            <a:r>
              <a:rPr lang="en-SI" sz="1800" b="1" kern="150" dirty="0" err="1">
                <a:solidFill>
                  <a:schemeClr val="tx1">
                    <a:lumMod val="50000"/>
                  </a:schemeClr>
                </a:solidFill>
                <a:effectLst/>
                <a:cs typeface="Times New Roman" panose="02020603050405020304" pitchFamily="18" charset="0"/>
              </a:rPr>
              <a:t>EIDs</a:t>
            </a:r>
            <a:r>
              <a:rPr lang="en-SI" sz="1800" b="1" kern="150" dirty="0">
                <a:solidFill>
                  <a:schemeClr val="tx1">
                    <a:lumMod val="50000"/>
                  </a:schemeClr>
                </a:solidFill>
                <a:effectLst/>
                <a:cs typeface="Times New Roman" panose="02020603050405020304" pitchFamily="18" charset="0"/>
              </a:rPr>
              <a:t> have been occurring at an increasing rate, many of which have been classified as Public Health Emergencies of International Concern (</a:t>
            </a:r>
            <a:r>
              <a:rPr lang="en-SI" sz="1800" b="1" kern="150" dirty="0" err="1">
                <a:solidFill>
                  <a:schemeClr val="tx1">
                    <a:lumMod val="50000"/>
                  </a:schemeClr>
                </a:solidFill>
                <a:effectLst/>
                <a:cs typeface="Times New Roman" panose="02020603050405020304" pitchFamily="18" charset="0"/>
              </a:rPr>
              <a:t>PHEICs</a:t>
            </a:r>
            <a:r>
              <a:rPr lang="en-SI" sz="1800" b="1" kern="150" dirty="0">
                <a:solidFill>
                  <a:schemeClr val="tx1">
                    <a:lumMod val="50000"/>
                  </a:schemeClr>
                </a:solidFill>
                <a:effectLst/>
                <a:cs typeface="Times New Roman" panose="02020603050405020304" pitchFamily="18" charset="0"/>
              </a:rPr>
              <a:t>), and some have escalated to pandemics. </a:t>
            </a:r>
            <a:endParaRPr lang="en-GB" sz="1800" b="1" kern="150" dirty="0">
              <a:solidFill>
                <a:schemeClr val="tx1">
                  <a:lumMod val="50000"/>
                </a:schemeClr>
              </a:solidFill>
              <a:effectLst/>
              <a:cs typeface="Times New Roman" panose="02020603050405020304" pitchFamily="18" charset="0"/>
            </a:endParaRPr>
          </a:p>
          <a:p>
            <a:pPr>
              <a:lnSpc>
                <a:spcPct val="150000"/>
              </a:lnSpc>
            </a:pPr>
            <a:r>
              <a:rPr lang="en-SI" sz="1800" b="1" kern="150" dirty="0">
                <a:solidFill>
                  <a:schemeClr val="tx1">
                    <a:lumMod val="50000"/>
                  </a:schemeClr>
                </a:solidFill>
                <a:effectLst/>
                <a:cs typeface="Times New Roman" panose="02020603050405020304" pitchFamily="18" charset="0"/>
              </a:rPr>
              <a:t>Significant insights have been gained into managing </a:t>
            </a:r>
            <a:r>
              <a:rPr lang="en-SI" sz="1800" b="1" kern="150" dirty="0" err="1">
                <a:solidFill>
                  <a:schemeClr val="tx1">
                    <a:lumMod val="50000"/>
                  </a:schemeClr>
                </a:solidFill>
                <a:effectLst/>
                <a:cs typeface="Times New Roman" panose="02020603050405020304" pitchFamily="18" charset="0"/>
              </a:rPr>
              <a:t>EIDs</a:t>
            </a:r>
            <a:r>
              <a:rPr lang="en-SI" sz="1800" b="1" kern="150" dirty="0">
                <a:solidFill>
                  <a:schemeClr val="tx1">
                    <a:lumMod val="50000"/>
                  </a:schemeClr>
                </a:solidFill>
                <a:effectLst/>
                <a:cs typeface="Times New Roman" panose="02020603050405020304" pitchFamily="18" charset="0"/>
              </a:rPr>
              <a:t> transmissible by </a:t>
            </a:r>
            <a:r>
              <a:rPr lang="en-SI" sz="1800" b="1" kern="150" dirty="0" err="1">
                <a:solidFill>
                  <a:schemeClr val="tx1">
                    <a:lumMod val="50000"/>
                  </a:schemeClr>
                </a:solidFill>
                <a:effectLst/>
                <a:cs typeface="Times New Roman" panose="02020603050405020304" pitchFamily="18" charset="0"/>
              </a:rPr>
              <a:t>MPHOs</a:t>
            </a:r>
            <a:r>
              <a:rPr lang="en-SI" sz="1800" b="1" kern="150" dirty="0">
                <a:solidFill>
                  <a:schemeClr val="tx1">
                    <a:lumMod val="50000"/>
                  </a:schemeClr>
                </a:solidFill>
                <a:effectLst/>
                <a:cs typeface="Times New Roman" panose="02020603050405020304" pitchFamily="18" charset="0"/>
              </a:rPr>
              <a:t> and </a:t>
            </a:r>
            <a:r>
              <a:rPr lang="en-GB" sz="1800" b="1" kern="150" dirty="0">
                <a:solidFill>
                  <a:schemeClr val="tx1">
                    <a:lumMod val="50000"/>
                  </a:schemeClr>
                </a:solidFill>
                <a:effectLst/>
                <a:cs typeface="Times New Roman" panose="02020603050405020304" pitchFamily="18" charset="0"/>
              </a:rPr>
              <a:t>preventing related </a:t>
            </a:r>
            <a:r>
              <a:rPr lang="en-SI" sz="1800" b="1" kern="150" dirty="0">
                <a:solidFill>
                  <a:schemeClr val="tx1">
                    <a:lumMod val="50000"/>
                  </a:schemeClr>
                </a:solidFill>
                <a:effectLst/>
                <a:cs typeface="Times New Roman" panose="02020603050405020304" pitchFamily="18" charset="0"/>
              </a:rPr>
              <a:t>safety threats. We are beginning to understand how to tackle challenges </a:t>
            </a:r>
            <a:r>
              <a:rPr lang="en-GB" sz="1800" b="1" kern="150" dirty="0">
                <a:solidFill>
                  <a:schemeClr val="tx1">
                    <a:lumMod val="50000"/>
                  </a:schemeClr>
                </a:solidFill>
                <a:effectLst/>
                <a:cs typeface="Times New Roman" panose="02020603050405020304" pitchFamily="18" charset="0"/>
              </a:rPr>
              <a:t>to the </a:t>
            </a:r>
            <a:r>
              <a:rPr lang="en-GB" sz="1800" b="1" kern="150" dirty="0">
                <a:solidFill>
                  <a:schemeClr val="tx1">
                    <a:lumMod val="50000"/>
                  </a:schemeClr>
                </a:solidFill>
                <a:cs typeface="Times New Roman" panose="02020603050405020304" pitchFamily="18" charset="0"/>
              </a:rPr>
              <a:t>MPHO supply </a:t>
            </a:r>
            <a:r>
              <a:rPr lang="en-GB" sz="1800" b="1" kern="150" dirty="0">
                <a:solidFill>
                  <a:schemeClr val="tx1">
                    <a:lumMod val="50000"/>
                  </a:schemeClr>
                </a:solidFill>
                <a:effectLst/>
                <a:cs typeface="Times New Roman" panose="02020603050405020304" pitchFamily="18" charset="0"/>
              </a:rPr>
              <a:t>posed by </a:t>
            </a:r>
            <a:r>
              <a:rPr lang="en-SI" sz="1800" b="1" kern="150" dirty="0">
                <a:solidFill>
                  <a:schemeClr val="tx1">
                    <a:lumMod val="50000"/>
                  </a:schemeClr>
                </a:solidFill>
                <a:effectLst/>
                <a:cs typeface="Times New Roman" panose="02020603050405020304" pitchFamily="18" charset="0"/>
              </a:rPr>
              <a:t>the </a:t>
            </a:r>
            <a:r>
              <a:rPr lang="en-GB" sz="1800" b="1" kern="150" dirty="0">
                <a:solidFill>
                  <a:schemeClr val="tx1">
                    <a:lumMod val="50000"/>
                  </a:schemeClr>
                </a:solidFill>
                <a:effectLst/>
                <a:cs typeface="Times New Roman" panose="02020603050405020304" pitchFamily="18" charset="0"/>
              </a:rPr>
              <a:t>EIDs, which are showing</a:t>
            </a:r>
            <a:r>
              <a:rPr lang="en-SI" sz="1800" b="1" kern="150" dirty="0">
                <a:solidFill>
                  <a:schemeClr val="tx1">
                    <a:lumMod val="50000"/>
                  </a:schemeClr>
                </a:solidFill>
                <a:effectLst/>
                <a:cs typeface="Times New Roman" panose="02020603050405020304" pitchFamily="18" charset="0"/>
              </a:rPr>
              <a:t> global spread, high contagiousness, and the effects of </a:t>
            </a:r>
            <a:r>
              <a:rPr lang="en-GB" sz="1800" b="1" kern="150" dirty="0">
                <a:solidFill>
                  <a:schemeClr val="tx1">
                    <a:lumMod val="50000"/>
                  </a:schemeClr>
                </a:solidFill>
                <a:effectLst/>
                <a:cs typeface="Times New Roman" panose="02020603050405020304" pitchFamily="18" charset="0"/>
              </a:rPr>
              <a:t>related </a:t>
            </a:r>
            <a:r>
              <a:rPr lang="en-SI" sz="1800" b="1" kern="150" dirty="0">
                <a:solidFill>
                  <a:schemeClr val="tx1">
                    <a:lumMod val="50000"/>
                  </a:schemeClr>
                </a:solidFill>
                <a:effectLst/>
                <a:cs typeface="Times New Roman" panose="02020603050405020304" pitchFamily="18" charset="0"/>
              </a:rPr>
              <a:t>public health interventions on the availability of donors, healthcare capacity, and personnel. </a:t>
            </a:r>
            <a:endParaRPr lang="en-GB" sz="1800" b="1" kern="150" dirty="0">
              <a:solidFill>
                <a:schemeClr val="tx1">
                  <a:lumMod val="50000"/>
                </a:schemeClr>
              </a:solidFill>
              <a:effectLst/>
              <a:cs typeface="Times New Roman" panose="02020603050405020304" pitchFamily="18" charset="0"/>
            </a:endParaRPr>
          </a:p>
          <a:p>
            <a:pPr>
              <a:lnSpc>
                <a:spcPct val="150000"/>
              </a:lnSpc>
            </a:pPr>
            <a:r>
              <a:rPr lang="en-GB" sz="1800" b="1" kern="150" dirty="0">
                <a:solidFill>
                  <a:schemeClr val="tx1">
                    <a:lumMod val="50000"/>
                  </a:schemeClr>
                </a:solidFill>
                <a:cs typeface="Times New Roman" panose="02020603050405020304" pitchFamily="18" charset="0"/>
              </a:rPr>
              <a:t>As EID drivers intensify, the likelihood of future outbreaks increases, posing new threats to the safety and the availability of MPHO.</a:t>
            </a:r>
            <a:endParaRPr lang="en-SI" sz="1800" b="1" kern="150" dirty="0">
              <a:solidFill>
                <a:schemeClr val="tx1">
                  <a:lumMod val="50000"/>
                </a:schemeClr>
              </a:solidFill>
              <a:effectLst/>
              <a:cs typeface="Times New Roman" panose="02020603050405020304" pitchFamily="18" charset="0"/>
            </a:endParaRPr>
          </a:p>
          <a:p>
            <a:pPr>
              <a:lnSpc>
                <a:spcPct val="150000"/>
              </a:lnSpc>
            </a:pPr>
            <a:endParaRPr lang="en-SI" dirty="0"/>
          </a:p>
        </p:txBody>
      </p:sp>
    </p:spTree>
    <p:extLst>
      <p:ext uri="{BB962C8B-B14F-4D97-AF65-F5344CB8AC3E}">
        <p14:creationId xmlns:p14="http://schemas.microsoft.com/office/powerpoint/2010/main" val="25528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12928-9E5B-6B0F-3C50-289266B4F4B4}"/>
              </a:ext>
            </a:extLst>
          </p:cNvPr>
          <p:cNvSpPr>
            <a:spLocks noGrp="1"/>
          </p:cNvSpPr>
          <p:nvPr>
            <p:ph type="body" sz="quarter" idx="13"/>
          </p:nvPr>
        </p:nvSpPr>
        <p:spPr/>
        <p:txBody>
          <a:bodyPr/>
          <a:lstStyle/>
          <a:p>
            <a:r>
              <a:rPr lang="en-GB" dirty="0"/>
              <a:t>Infectious diseases over the 20</a:t>
            </a:r>
            <a:r>
              <a:rPr lang="en-GB" baseline="30000" dirty="0"/>
              <a:t>th</a:t>
            </a:r>
            <a:r>
              <a:rPr lang="en-GB" dirty="0"/>
              <a:t> century</a:t>
            </a:r>
            <a:endParaRPr lang="en-SI" dirty="0"/>
          </a:p>
          <a:p>
            <a:endParaRPr lang="en-SI" dirty="0"/>
          </a:p>
        </p:txBody>
      </p:sp>
      <p:sp>
        <p:nvSpPr>
          <p:cNvPr id="4" name="Text Placeholder 3">
            <a:extLst>
              <a:ext uri="{FF2B5EF4-FFF2-40B4-BE49-F238E27FC236}">
                <a16:creationId xmlns:a16="http://schemas.microsoft.com/office/drawing/2014/main" id="{18682156-F802-B797-1285-5AB2B210F6AD}"/>
              </a:ext>
            </a:extLst>
          </p:cNvPr>
          <p:cNvSpPr>
            <a:spLocks noGrp="1"/>
          </p:cNvSpPr>
          <p:nvPr>
            <p:ph type="body" sz="quarter" idx="17"/>
          </p:nvPr>
        </p:nvSpPr>
        <p:spPr>
          <a:xfrm>
            <a:off x="307225" y="845904"/>
            <a:ext cx="11459902" cy="481915"/>
          </a:xfrm>
        </p:spPr>
        <p:txBody>
          <a:bodyPr/>
          <a:lstStyle/>
          <a:p>
            <a:r>
              <a:rPr lang="en-GB" dirty="0"/>
              <a:t>Decreased infectious disease mortality rate</a:t>
            </a:r>
            <a:endParaRPr lang="en-SI" dirty="0"/>
          </a:p>
        </p:txBody>
      </p:sp>
      <p:pic>
        <p:nvPicPr>
          <p:cNvPr id="5" name="Picture 6" descr="The Triumph of Science: The Incredible Story of Smallpox Eradication - NFID">
            <a:extLst>
              <a:ext uri="{FF2B5EF4-FFF2-40B4-BE49-F238E27FC236}">
                <a16:creationId xmlns:a16="http://schemas.microsoft.com/office/drawing/2014/main" id="{87549F22-C7B2-0DCC-8144-47E361A18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25" y="1394691"/>
            <a:ext cx="2971617" cy="1983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37th Anniversary of the First Reported Cases of AIDS in the United States |  HIV.gov">
            <a:extLst>
              <a:ext uri="{FF2B5EF4-FFF2-40B4-BE49-F238E27FC236}">
                <a16:creationId xmlns:a16="http://schemas.microsoft.com/office/drawing/2014/main" id="{8BA49145-19D7-56D3-3816-E44B38237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14"/>
          <a:stretch/>
        </p:blipFill>
        <p:spPr bwMode="auto">
          <a:xfrm>
            <a:off x="1180214" y="3420391"/>
            <a:ext cx="3642685" cy="20935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A7B40AB-2B47-C6AA-F871-78E84EF771F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220586" y="1675016"/>
            <a:ext cx="5918664" cy="41831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48DA1C-3BB9-01AD-EE5F-65FF18855F38}"/>
              </a:ext>
            </a:extLst>
          </p:cNvPr>
          <p:cNvSpPr txBox="1"/>
          <p:nvPr/>
        </p:nvSpPr>
        <p:spPr>
          <a:xfrm>
            <a:off x="1180214" y="5858207"/>
            <a:ext cx="10844957" cy="307777"/>
          </a:xfrm>
          <a:prstGeom prst="rect">
            <a:avLst/>
          </a:prstGeom>
          <a:noFill/>
        </p:spPr>
        <p:txBody>
          <a:bodyPr wrap="none" rtlCol="0">
            <a:spAutoFit/>
          </a:bodyPr>
          <a:lstStyle/>
          <a:p>
            <a:r>
              <a:rPr lang="en-GB" sz="1400" b="0" i="0" dirty="0">
                <a:solidFill>
                  <a:srgbClr val="333333"/>
                </a:solidFill>
                <a:effectLst/>
                <a:latin typeface="Guardian TextSans Web"/>
              </a:rPr>
              <a:t>Armstrong GL, Conn LA, Pinner RW. Trends in Infectious Disease Mortality in the United States During the 20th Century. </a:t>
            </a:r>
            <a:r>
              <a:rPr lang="en-GB" sz="1400" b="0" i="1" dirty="0">
                <a:solidFill>
                  <a:srgbClr val="333333"/>
                </a:solidFill>
                <a:effectLst/>
                <a:latin typeface="Guardian TextSans Web"/>
              </a:rPr>
              <a:t>JAMA.</a:t>
            </a:r>
            <a:r>
              <a:rPr lang="en-GB" sz="1400" b="0" i="0" dirty="0">
                <a:solidFill>
                  <a:srgbClr val="333333"/>
                </a:solidFill>
                <a:effectLst/>
                <a:latin typeface="Guardian TextSans Web"/>
              </a:rPr>
              <a:t> 1999;281(1):61–66.</a:t>
            </a:r>
            <a:endParaRPr lang="en-SI" sz="1400" dirty="0"/>
          </a:p>
        </p:txBody>
      </p:sp>
      <p:sp>
        <p:nvSpPr>
          <p:cNvPr id="10" name="TextBox 9">
            <a:extLst>
              <a:ext uri="{FF2B5EF4-FFF2-40B4-BE49-F238E27FC236}">
                <a16:creationId xmlns:a16="http://schemas.microsoft.com/office/drawing/2014/main" id="{9CBE116A-30B3-D2C7-47BA-37216B0CD4AF}"/>
              </a:ext>
            </a:extLst>
          </p:cNvPr>
          <p:cNvSpPr txBox="1"/>
          <p:nvPr/>
        </p:nvSpPr>
        <p:spPr>
          <a:xfrm>
            <a:off x="4983003" y="1295791"/>
            <a:ext cx="6784124" cy="369332"/>
          </a:xfrm>
          <a:prstGeom prst="rect">
            <a:avLst/>
          </a:prstGeom>
          <a:noFill/>
        </p:spPr>
        <p:txBody>
          <a:bodyPr wrap="square" rtlCol="0">
            <a:spAutoFit/>
          </a:bodyPr>
          <a:lstStyle/>
          <a:p>
            <a:r>
              <a:rPr lang="en-GB" b="0" i="0" dirty="0">
                <a:solidFill>
                  <a:srgbClr val="333333"/>
                </a:solidFill>
                <a:effectLst/>
                <a:latin typeface="Guardian TextSans Web"/>
              </a:rPr>
              <a:t>Crude Infectious Disease Mortality Rate in the US from 1900 - 1996</a:t>
            </a:r>
            <a:endParaRPr lang="en-SI" dirty="0"/>
          </a:p>
        </p:txBody>
      </p:sp>
    </p:spTree>
    <p:extLst>
      <p:ext uri="{BB962C8B-B14F-4D97-AF65-F5344CB8AC3E}">
        <p14:creationId xmlns:p14="http://schemas.microsoft.com/office/powerpoint/2010/main" val="269629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63A35A-E457-78CE-F23C-D82D03BE9F31}"/>
              </a:ext>
            </a:extLst>
          </p:cNvPr>
          <p:cNvSpPr>
            <a:spLocks noGrp="1"/>
          </p:cNvSpPr>
          <p:nvPr>
            <p:ph type="body" sz="quarter" idx="13"/>
          </p:nvPr>
        </p:nvSpPr>
        <p:spPr/>
        <p:txBody>
          <a:bodyPr/>
          <a:lstStyle/>
          <a:p>
            <a:r>
              <a:rPr lang="en-GB" dirty="0"/>
              <a:t>Lessons learned from HIV -  </a:t>
            </a:r>
            <a:r>
              <a:rPr lang="en-GB" sz="3200" dirty="0">
                <a:latin typeface="Aptos" panose="020B0004020202020204" pitchFamily="34" charset="0"/>
                <a:ea typeface="Aptos" panose="020B0004020202020204" pitchFamily="34" charset="0"/>
                <a:cs typeface="Times New Roman" panose="02020603050405020304" pitchFamily="18" charset="0"/>
              </a:rPr>
              <a:t>A </a:t>
            </a:r>
            <a:r>
              <a:rPr lang="en-SI" sz="3200" dirty="0">
                <a:latin typeface="Aptos" panose="020B0004020202020204" pitchFamily="34" charset="0"/>
                <a:ea typeface="Aptos" panose="020B0004020202020204" pitchFamily="34" charset="0"/>
                <a:cs typeface="Times New Roman" panose="02020603050405020304" pitchFamily="18" charset="0"/>
              </a:rPr>
              <a:t>paradigm shift</a:t>
            </a:r>
            <a:endParaRPr lang="en-SI" sz="3200" dirty="0"/>
          </a:p>
          <a:p>
            <a:endParaRPr lang="en-SI" dirty="0"/>
          </a:p>
        </p:txBody>
      </p:sp>
      <p:sp>
        <p:nvSpPr>
          <p:cNvPr id="3" name="Text Placeholder 2">
            <a:extLst>
              <a:ext uri="{FF2B5EF4-FFF2-40B4-BE49-F238E27FC236}">
                <a16:creationId xmlns:a16="http://schemas.microsoft.com/office/drawing/2014/main" id="{D10FB788-F9A5-80FA-83F1-63F19A019438}"/>
              </a:ext>
            </a:extLst>
          </p:cNvPr>
          <p:cNvSpPr>
            <a:spLocks noGrp="1"/>
          </p:cNvSpPr>
          <p:nvPr>
            <p:ph type="body" sz="quarter" idx="16"/>
          </p:nvPr>
        </p:nvSpPr>
        <p:spPr>
          <a:xfrm>
            <a:off x="307225" y="707461"/>
            <a:ext cx="11459902" cy="5250658"/>
          </a:xfrm>
        </p:spPr>
        <p:txBody>
          <a:bodyPr/>
          <a:lstStyle/>
          <a:p>
            <a:pPr marL="285750" indent="-285750">
              <a:lnSpc>
                <a:spcPct val="100000"/>
              </a:lnSpc>
              <a:buFont typeface="Arial" panose="020B0604020202020204" pitchFamily="34" charset="0"/>
              <a:buChar char="•"/>
            </a:pPr>
            <a:r>
              <a:rPr lang="en-GB" sz="1800" b="1" dirty="0">
                <a:solidFill>
                  <a:schemeClr val="tx1"/>
                </a:solidFill>
              </a:rPr>
              <a:t>Precautionary principle</a:t>
            </a:r>
          </a:p>
          <a:p>
            <a:pPr lvl="1">
              <a:lnSpc>
                <a:spcPct val="100000"/>
              </a:lnSpc>
            </a:pPr>
            <a:r>
              <a:rPr lang="en-SI" sz="1600" dirty="0">
                <a:effectLst/>
                <a:latin typeface="Verdana" panose="020B0604030504040204" pitchFamily="34" charset="0"/>
                <a:ea typeface="Verdana" panose="020B0604030504040204" pitchFamily="34" charset="0"/>
                <a:cs typeface="Times New Roman" panose="02020603050405020304" pitchFamily="18" charset="0"/>
              </a:rPr>
              <a:t>“for situations of scientific uncertainty, the possibility of risk should be taken into account in the absence of proof to the contrary” and that “measures need to be taken to face potential serious risks</a:t>
            </a:r>
            <a:r>
              <a:rPr lang="en-GB" sz="1600" dirty="0">
                <a:effectLst/>
                <a:latin typeface="Verdana" panose="020B0604030504040204" pitchFamily="34" charset="0"/>
                <a:ea typeface="Verdana" panose="020B0604030504040204" pitchFamily="34" charset="0"/>
                <a:cs typeface="Times New Roman" panose="02020603050405020304" pitchFamily="18" charset="0"/>
              </a:rPr>
              <a:t>”</a:t>
            </a:r>
            <a:endParaRPr lang="en-GB" sz="1600" b="1" dirty="0">
              <a:solidFill>
                <a:schemeClr val="tx1"/>
              </a:solidFill>
              <a:latin typeface="Verdana" panose="020B0604030504040204" pitchFamily="34" charset="0"/>
              <a:ea typeface="Verdana" panose="020B0604030504040204" pitchFamily="34" charset="0"/>
            </a:endParaRPr>
          </a:p>
          <a:p>
            <a:pPr marL="285750" indent="-285750">
              <a:lnSpc>
                <a:spcPct val="100000"/>
              </a:lnSpc>
              <a:buFont typeface="Arial" panose="020B0604020202020204" pitchFamily="34" charset="0"/>
              <a:buChar char="•"/>
            </a:pPr>
            <a:r>
              <a:rPr lang="en-GB" sz="1800" b="1" dirty="0">
                <a:solidFill>
                  <a:schemeClr val="tx1"/>
                </a:solidFill>
              </a:rPr>
              <a:t>Rapid implementation of laboratory screening</a:t>
            </a:r>
          </a:p>
          <a:p>
            <a:pPr marL="971550" lvl="1" indent="-285750">
              <a:lnSpc>
                <a:spcPct val="100000"/>
              </a:lnSpc>
            </a:pPr>
            <a:r>
              <a:rPr lang="en-GB" sz="1600" dirty="0">
                <a:solidFill>
                  <a:schemeClr val="tx1"/>
                </a:solidFill>
              </a:rPr>
              <a:t> </a:t>
            </a:r>
            <a:r>
              <a:rPr lang="en-GB" sz="1800" dirty="0">
                <a:solidFill>
                  <a:schemeClr val="tx1"/>
                </a:solidFill>
              </a:rPr>
              <a:t>Shortening the time from the discovery of the causative agent to the development of the screening test  (3 years for HIV, several week weeks for SARS-CoV-2)</a:t>
            </a:r>
          </a:p>
          <a:p>
            <a:pPr marL="285750" indent="-285750">
              <a:lnSpc>
                <a:spcPct val="100000"/>
              </a:lnSpc>
              <a:buFont typeface="Arial" panose="020B0604020202020204" pitchFamily="34" charset="0"/>
              <a:buChar char="•"/>
            </a:pPr>
            <a:r>
              <a:rPr lang="en-GB" sz="1800" b="1" dirty="0">
                <a:solidFill>
                  <a:schemeClr val="tx1"/>
                </a:solidFill>
              </a:rPr>
              <a:t>Surveillance &amp; vigilance (hemovigilance and biovigilance)</a:t>
            </a:r>
          </a:p>
          <a:p>
            <a:pPr marL="971550" lvl="1" indent="-285750">
              <a:lnSpc>
                <a:spcPct val="100000"/>
              </a:lnSpc>
            </a:pPr>
            <a:r>
              <a:rPr lang="en-GB" sz="1600" dirty="0">
                <a:solidFill>
                  <a:schemeClr val="tx1"/>
                </a:solidFill>
                <a:latin typeface="Verdana" panose="020B0604030504040204" pitchFamily="34" charset="0"/>
                <a:ea typeface="Verdana" panose="020B0604030504040204" pitchFamily="34" charset="0"/>
              </a:rPr>
              <a:t>Early recognition and estimation of potential transmissibility through MPHO, active surveillance through </a:t>
            </a:r>
            <a:r>
              <a:rPr lang="en-GB" sz="1600" dirty="0" err="1">
                <a:solidFill>
                  <a:schemeClr val="tx1"/>
                </a:solidFill>
                <a:latin typeface="Verdana" panose="020B0604030504040204" pitchFamily="34" charset="0"/>
                <a:ea typeface="Verdana" panose="020B0604030504040204" pitchFamily="34" charset="0"/>
              </a:rPr>
              <a:t>seroepidemiological</a:t>
            </a:r>
            <a:r>
              <a:rPr lang="en-GB" sz="1600" dirty="0">
                <a:solidFill>
                  <a:schemeClr val="tx1"/>
                </a:solidFill>
                <a:latin typeface="Verdana" panose="020B0604030504040204" pitchFamily="34" charset="0"/>
                <a:ea typeface="Verdana" panose="020B0604030504040204" pitchFamily="34" charset="0"/>
              </a:rPr>
              <a:t> studies or specific sources</a:t>
            </a:r>
          </a:p>
          <a:p>
            <a:pPr marL="971550" lvl="1" indent="-285750">
              <a:lnSpc>
                <a:spcPct val="100000"/>
              </a:lnSpc>
            </a:pPr>
            <a:r>
              <a:rPr lang="en-GB" sz="1600" dirty="0">
                <a:solidFill>
                  <a:schemeClr val="tx1"/>
                </a:solidFill>
                <a:latin typeface="Verdana" panose="020B0604030504040204" pitchFamily="34" charset="0"/>
                <a:ea typeface="Verdana" panose="020B0604030504040204" pitchFamily="34" charset="0"/>
              </a:rPr>
              <a:t>Surveillance of Adverse reactions and events</a:t>
            </a:r>
            <a:endParaRPr lang="en-GB" sz="1600" dirty="0">
              <a:solidFill>
                <a:schemeClr val="tx1"/>
              </a:solidFill>
            </a:endParaRPr>
          </a:p>
          <a:p>
            <a:pPr marL="285750" indent="-285750">
              <a:lnSpc>
                <a:spcPct val="100000"/>
              </a:lnSpc>
              <a:buFont typeface="Arial" panose="020B0604020202020204" pitchFamily="34" charset="0"/>
              <a:buChar char="•"/>
            </a:pPr>
            <a:r>
              <a:rPr lang="en-GB" sz="1800" b="1" dirty="0">
                <a:solidFill>
                  <a:schemeClr val="tx1"/>
                </a:solidFill>
              </a:rPr>
              <a:t>Traceability</a:t>
            </a:r>
          </a:p>
          <a:p>
            <a:pPr marL="971550" lvl="1" indent="-285750">
              <a:lnSpc>
                <a:spcPct val="100000"/>
              </a:lnSpc>
            </a:pPr>
            <a:r>
              <a:rPr lang="en-GB" sz="1800" b="0" i="0" dirty="0">
                <a:solidFill>
                  <a:srgbClr val="040C28"/>
                </a:solidFill>
                <a:effectLst/>
                <a:latin typeface="Google Sans"/>
              </a:rPr>
              <a:t>the ability to trace each </a:t>
            </a:r>
            <a:r>
              <a:rPr lang="en-GB" sz="1800" dirty="0">
                <a:solidFill>
                  <a:srgbClr val="040C28"/>
                </a:solidFill>
                <a:latin typeface="Google Sans"/>
              </a:rPr>
              <a:t>b</a:t>
            </a:r>
            <a:r>
              <a:rPr lang="en-GB" sz="1800" b="0" i="0" dirty="0">
                <a:solidFill>
                  <a:srgbClr val="040C28"/>
                </a:solidFill>
                <a:effectLst/>
                <a:latin typeface="Google Sans"/>
              </a:rPr>
              <a:t>lood, C&amp;T and organs from the donor to its final destination</a:t>
            </a:r>
            <a:r>
              <a:rPr lang="en-GB" sz="1800" b="0" i="0" dirty="0">
                <a:solidFill>
                  <a:srgbClr val="1F1F1F"/>
                </a:solidFill>
                <a:effectLst/>
                <a:latin typeface="Google Sans"/>
              </a:rPr>
              <a:t>, whether this is a recipient, a manufacturer of medicinal products or disposal, and vice versa.</a:t>
            </a:r>
            <a:endParaRPr lang="en-GB" sz="1800" b="1" dirty="0">
              <a:solidFill>
                <a:schemeClr val="tx1"/>
              </a:solidFill>
            </a:endParaRPr>
          </a:p>
          <a:p>
            <a:pPr marL="285750" indent="-285750">
              <a:lnSpc>
                <a:spcPct val="100000"/>
              </a:lnSpc>
              <a:buFont typeface="Arial" panose="020B0604020202020204" pitchFamily="34" charset="0"/>
              <a:buChar char="•"/>
            </a:pPr>
            <a:r>
              <a:rPr lang="sv-SE" sz="1800" b="1" i="0" u="none" strike="noStrike" baseline="0" dirty="0">
                <a:solidFill>
                  <a:schemeClr val="tx1"/>
                </a:solidFill>
              </a:rPr>
              <a:t>Regulatory oversight</a:t>
            </a:r>
          </a:p>
          <a:p>
            <a:pPr marL="971550" lvl="1" indent="-285750">
              <a:lnSpc>
                <a:spcPct val="100000"/>
              </a:lnSpc>
            </a:pPr>
            <a:r>
              <a:rPr lang="sv-SE" sz="1800" dirty="0">
                <a:solidFill>
                  <a:schemeClr val="tx1"/>
                </a:solidFill>
              </a:rPr>
              <a:t>National competent authorities, FDA, </a:t>
            </a:r>
          </a:p>
          <a:p>
            <a:pPr marL="285750" indent="-285750">
              <a:lnSpc>
                <a:spcPct val="100000"/>
              </a:lnSpc>
              <a:buFont typeface="Arial" panose="020B0604020202020204" pitchFamily="34" charset="0"/>
              <a:buChar char="•"/>
            </a:pPr>
            <a:r>
              <a:rPr lang="sv-SE" sz="2000" b="1" dirty="0">
                <a:solidFill>
                  <a:schemeClr val="tx1"/>
                </a:solidFill>
              </a:rPr>
              <a:t>Pathogen reduction/inactivation</a:t>
            </a:r>
            <a:endParaRPr lang="en-GB" sz="4000" b="1" dirty="0">
              <a:solidFill>
                <a:schemeClr val="tx1"/>
              </a:solidFill>
            </a:endParaRPr>
          </a:p>
          <a:p>
            <a:endParaRPr lang="en-SI" dirty="0"/>
          </a:p>
        </p:txBody>
      </p:sp>
    </p:spTree>
    <p:extLst>
      <p:ext uri="{BB962C8B-B14F-4D97-AF65-F5344CB8AC3E}">
        <p14:creationId xmlns:p14="http://schemas.microsoft.com/office/powerpoint/2010/main" val="262532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1CB3F-C17D-7DF3-52CF-E99B4CAAF7A4}"/>
              </a:ext>
            </a:extLst>
          </p:cNvPr>
          <p:cNvSpPr>
            <a:spLocks noGrp="1"/>
          </p:cNvSpPr>
          <p:nvPr>
            <p:ph type="body" sz="quarter" idx="13"/>
          </p:nvPr>
        </p:nvSpPr>
        <p:spPr/>
        <p:txBody>
          <a:bodyPr/>
          <a:lstStyle/>
          <a:p>
            <a:r>
              <a:rPr lang="en-GB" dirty="0"/>
              <a:t>Traceability of MPHO</a:t>
            </a:r>
            <a:endParaRPr lang="en-SI" dirty="0"/>
          </a:p>
        </p:txBody>
      </p:sp>
      <p:sp>
        <p:nvSpPr>
          <p:cNvPr id="3" name="Text Placeholder 2">
            <a:extLst>
              <a:ext uri="{FF2B5EF4-FFF2-40B4-BE49-F238E27FC236}">
                <a16:creationId xmlns:a16="http://schemas.microsoft.com/office/drawing/2014/main" id="{284E1951-2CBA-3ED9-02D4-C81F8AA9D9AE}"/>
              </a:ext>
            </a:extLst>
          </p:cNvPr>
          <p:cNvSpPr>
            <a:spLocks noGrp="1"/>
          </p:cNvSpPr>
          <p:nvPr>
            <p:ph type="body" sz="quarter" idx="16"/>
          </p:nvPr>
        </p:nvSpPr>
        <p:spPr>
          <a:xfrm>
            <a:off x="307225" y="1542473"/>
            <a:ext cx="11459902" cy="3348504"/>
          </a:xfrm>
          <a:solidFill>
            <a:srgbClr val="FFFFCC"/>
          </a:solidFill>
        </p:spPr>
        <p:txBody>
          <a:bodyPr/>
          <a:lstStyle/>
          <a:p>
            <a:pPr marL="342900" lvl="0" indent="-342900">
              <a:lnSpc>
                <a:spcPct val="100000"/>
              </a:lnSpc>
              <a:spcAft>
                <a:spcPts val="800"/>
              </a:spcAft>
              <a:buSzPts val="1000"/>
              <a:buFont typeface="Wingdings" panose="05000000000000000000" pitchFamily="2" charset="2"/>
              <a:buChar char=""/>
            </a:pP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Identify the current and any prior donations from the donor;</a:t>
            </a:r>
          </a:p>
          <a:p>
            <a:pPr marL="57150" indent="-285750">
              <a:lnSpc>
                <a:spcPct val="100000"/>
              </a:lnSpc>
              <a:spcAft>
                <a:spcPts val="800"/>
              </a:spcAft>
              <a:buSzPts val="1000"/>
              <a:buFont typeface="Courier New" panose="02070309020205020404" pitchFamily="49" charset="0"/>
              <a:buChar char="o"/>
            </a:pP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Locate and quarantine any products in inventory from the current donation and any prior </a:t>
            </a:r>
            <a:r>
              <a:rPr lang="en-GB" sz="1800" kern="150" dirty="0">
                <a:solidFill>
                  <a:schemeClr val="tx1">
                    <a:lumMod val="50000"/>
                  </a:schemeClr>
                </a:solidFill>
                <a:cs typeface="Times New Roman" panose="02020603050405020304" pitchFamily="18" charset="0"/>
              </a:rPr>
              <a:t>    </a:t>
            </a: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donations;</a:t>
            </a:r>
          </a:p>
          <a:p>
            <a:pPr marL="57150" indent="-285750">
              <a:lnSpc>
                <a:spcPct val="100000"/>
              </a:lnSpc>
              <a:spcAft>
                <a:spcPts val="800"/>
              </a:spcAft>
              <a:buSzPts val="1000"/>
              <a:buFont typeface="Courier New" panose="02070309020205020404" pitchFamily="49" charset="0"/>
              <a:buChar char="o"/>
            </a:pP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Identify the recipient(s) of the product(s) of the current donation, as well as recipients of previous donations, and notify their physicians. Early identification and treatment of patients exposed to </a:t>
            </a:r>
            <a:r>
              <a:rPr lang="en-GB"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MPHO</a:t>
            </a: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-transmitted diseases may allow mitigation of the disease in the recipient;</a:t>
            </a:r>
          </a:p>
          <a:p>
            <a:pPr marL="57150" indent="-285750">
              <a:lnSpc>
                <a:spcPct val="100000"/>
              </a:lnSpc>
              <a:spcAft>
                <a:spcPts val="800"/>
              </a:spcAft>
              <a:buSzPts val="1000"/>
              <a:buFont typeface="Courier New" panose="02070309020205020404" pitchFamily="49" charset="0"/>
              <a:buChar char="o"/>
            </a:pP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Exclude the donor from further donations;</a:t>
            </a:r>
          </a:p>
          <a:p>
            <a:pPr marL="57150" indent="-285750">
              <a:lnSpc>
                <a:spcPct val="100000"/>
              </a:lnSpc>
              <a:spcAft>
                <a:spcPts val="800"/>
              </a:spcAft>
              <a:buSzPts val="1000"/>
              <a:buFont typeface="Courier New" panose="02070309020205020404" pitchFamily="49" charset="0"/>
              <a:buChar char="o"/>
            </a:pPr>
            <a:r>
              <a:rPr lang="en-SI" sz="1800" kern="150" dirty="0">
                <a:solidFill>
                  <a:schemeClr val="tx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Encourage the donor to consult a doctor for investigation and treatment of the disease</a:t>
            </a:r>
          </a:p>
          <a:p>
            <a:endParaRPr lang="en-SI" sz="2400" dirty="0"/>
          </a:p>
        </p:txBody>
      </p:sp>
      <p:sp>
        <p:nvSpPr>
          <p:cNvPr id="4" name="Text Placeholder 3">
            <a:extLst>
              <a:ext uri="{FF2B5EF4-FFF2-40B4-BE49-F238E27FC236}">
                <a16:creationId xmlns:a16="http://schemas.microsoft.com/office/drawing/2014/main" id="{267B85A8-8BE6-052C-4CE4-0DF4F63F192E}"/>
              </a:ext>
            </a:extLst>
          </p:cNvPr>
          <p:cNvSpPr>
            <a:spLocks noGrp="1"/>
          </p:cNvSpPr>
          <p:nvPr>
            <p:ph type="body" sz="quarter" idx="17"/>
          </p:nvPr>
        </p:nvSpPr>
        <p:spPr/>
        <p:txBody>
          <a:bodyPr/>
          <a:lstStyle/>
          <a:p>
            <a:r>
              <a:rPr lang="en-SI" kern="150" dirty="0">
                <a:cs typeface="Times New Roman" panose="02020603050405020304" pitchFamily="18" charset="0"/>
              </a:rPr>
              <a:t>Mitigation of </a:t>
            </a:r>
            <a:r>
              <a:rPr lang="en-GB" kern="150" dirty="0">
                <a:cs typeface="Times New Roman" panose="02020603050405020304" pitchFamily="18" charset="0"/>
              </a:rPr>
              <a:t>MPHO</a:t>
            </a:r>
            <a:r>
              <a:rPr lang="en-SI" kern="150" dirty="0">
                <a:cs typeface="Times New Roman" panose="02020603050405020304" pitchFamily="18" charset="0"/>
              </a:rPr>
              <a:t>-transmitted diseases</a:t>
            </a:r>
            <a:endParaRPr lang="en-SI" dirty="0"/>
          </a:p>
        </p:txBody>
      </p:sp>
    </p:spTree>
    <p:extLst>
      <p:ext uri="{BB962C8B-B14F-4D97-AF65-F5344CB8AC3E}">
        <p14:creationId xmlns:p14="http://schemas.microsoft.com/office/powerpoint/2010/main" val="249647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CA60BB-82BC-DF2B-5641-32BB97EA2624}"/>
              </a:ext>
            </a:extLst>
          </p:cNvPr>
          <p:cNvSpPr>
            <a:spLocks noGrp="1"/>
          </p:cNvSpPr>
          <p:nvPr>
            <p:ph type="body" sz="quarter" idx="13"/>
          </p:nvPr>
        </p:nvSpPr>
        <p:spPr/>
        <p:txBody>
          <a:bodyPr/>
          <a:lstStyle/>
          <a:p>
            <a:r>
              <a:rPr lang="en-GB" dirty="0"/>
              <a:t>Transfusion-transmitted infections </a:t>
            </a:r>
            <a:endParaRPr lang="en-SI" dirty="0"/>
          </a:p>
        </p:txBody>
      </p:sp>
      <p:graphicFrame>
        <p:nvGraphicFramePr>
          <p:cNvPr id="5" name="Table 4">
            <a:extLst>
              <a:ext uri="{FF2B5EF4-FFF2-40B4-BE49-F238E27FC236}">
                <a16:creationId xmlns:a16="http://schemas.microsoft.com/office/drawing/2014/main" id="{8B98BE98-31D0-2B47-568C-322A32C48008}"/>
              </a:ext>
            </a:extLst>
          </p:cNvPr>
          <p:cNvGraphicFramePr>
            <a:graphicFrameLocks noGrp="1"/>
          </p:cNvGraphicFramePr>
          <p:nvPr>
            <p:extLst>
              <p:ext uri="{D42A27DB-BD31-4B8C-83A1-F6EECF244321}">
                <p14:modId xmlns:p14="http://schemas.microsoft.com/office/powerpoint/2010/main" val="3510518965"/>
              </p:ext>
            </p:extLst>
          </p:nvPr>
        </p:nvGraphicFramePr>
        <p:xfrm>
          <a:off x="519994" y="1990787"/>
          <a:ext cx="11305953" cy="2217515"/>
        </p:xfrm>
        <a:graphic>
          <a:graphicData uri="http://schemas.openxmlformats.org/drawingml/2006/table">
            <a:tbl>
              <a:tblPr firstRow="1" bandRow="1">
                <a:tableStyleId>{B301B821-A1FF-4177-AEE7-76D212191A09}</a:tableStyleId>
              </a:tblPr>
              <a:tblGrid>
                <a:gridCol w="1735996">
                  <a:extLst>
                    <a:ext uri="{9D8B030D-6E8A-4147-A177-3AD203B41FA5}">
                      <a16:colId xmlns:a16="http://schemas.microsoft.com/office/drawing/2014/main" val="904512200"/>
                    </a:ext>
                  </a:extLst>
                </a:gridCol>
                <a:gridCol w="2194167">
                  <a:extLst>
                    <a:ext uri="{9D8B030D-6E8A-4147-A177-3AD203B41FA5}">
                      <a16:colId xmlns:a16="http://schemas.microsoft.com/office/drawing/2014/main" val="580539673"/>
                    </a:ext>
                  </a:extLst>
                </a:gridCol>
                <a:gridCol w="2409521">
                  <a:extLst>
                    <a:ext uri="{9D8B030D-6E8A-4147-A177-3AD203B41FA5}">
                      <a16:colId xmlns:a16="http://schemas.microsoft.com/office/drawing/2014/main" val="4184604302"/>
                    </a:ext>
                  </a:extLst>
                </a:gridCol>
                <a:gridCol w="1709077">
                  <a:extLst>
                    <a:ext uri="{9D8B030D-6E8A-4147-A177-3AD203B41FA5}">
                      <a16:colId xmlns:a16="http://schemas.microsoft.com/office/drawing/2014/main" val="2559431566"/>
                    </a:ext>
                  </a:extLst>
                </a:gridCol>
                <a:gridCol w="1507462">
                  <a:extLst>
                    <a:ext uri="{9D8B030D-6E8A-4147-A177-3AD203B41FA5}">
                      <a16:colId xmlns:a16="http://schemas.microsoft.com/office/drawing/2014/main" val="1922939425"/>
                    </a:ext>
                  </a:extLst>
                </a:gridCol>
                <a:gridCol w="1749730">
                  <a:extLst>
                    <a:ext uri="{9D8B030D-6E8A-4147-A177-3AD203B41FA5}">
                      <a16:colId xmlns:a16="http://schemas.microsoft.com/office/drawing/2014/main" val="4019389759"/>
                    </a:ext>
                  </a:extLst>
                </a:gridCol>
              </a:tblGrid>
              <a:tr h="432000">
                <a:tc>
                  <a:txBody>
                    <a:bodyPr/>
                    <a:lstStyle/>
                    <a:p>
                      <a:pPr algn="ctr" fontAlgn="b"/>
                      <a:r>
                        <a:rPr lang="sv-SE" sz="1400" u="none" strike="noStrike" dirty="0">
                          <a:effectLst/>
                          <a:latin typeface="Verdana" panose="020B0604030504040204" pitchFamily="34" charset="0"/>
                          <a:ea typeface="Verdana" panose="020B0604030504040204" pitchFamily="34" charset="0"/>
                        </a:rPr>
                        <a:t>Country</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Period</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Units  transfused</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SAR</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TTI </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TTI/10e6</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2825071324"/>
                  </a:ext>
                </a:extLst>
              </a:tr>
              <a:tr h="357103">
                <a:tc>
                  <a:txBody>
                    <a:bodyPr/>
                    <a:lstStyle/>
                    <a:p>
                      <a:pPr marL="144000" algn="l" fontAlgn="b"/>
                      <a:r>
                        <a:rPr lang="sv-SE" sz="1400" b="0" i="0" u="none" strike="noStrike" dirty="0">
                          <a:solidFill>
                            <a:srgbClr val="000000"/>
                          </a:solidFill>
                          <a:effectLst/>
                          <a:latin typeface="Verdana" panose="020B0604030504040204" pitchFamily="34" charset="0"/>
                          <a:ea typeface="Verdana" panose="020B0604030504040204" pitchFamily="34" charset="0"/>
                        </a:rPr>
                        <a:t>EU</a:t>
                      </a:r>
                      <a:r>
                        <a:rPr lang="sv-SE" sz="1400" b="0" i="0" u="none" strike="noStrike" baseline="30000" dirty="0">
                          <a:solidFill>
                            <a:srgbClr val="000000"/>
                          </a:solidFill>
                          <a:effectLst/>
                          <a:latin typeface="Verdana" panose="020B0604030504040204" pitchFamily="34" charset="0"/>
                          <a:ea typeface="Verdana" panose="020B0604030504040204" pitchFamily="34" charset="0"/>
                        </a:rPr>
                        <a:t>1</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2018, 2019,2021</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56,453,542</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7</a:t>
                      </a:r>
                      <a:r>
                        <a:rPr lang="en-GB" sz="1400" u="none" strike="noStrike" dirty="0">
                          <a:effectLst/>
                          <a:latin typeface="Verdana" panose="020B0604030504040204" pitchFamily="34" charset="0"/>
                          <a:ea typeface="Verdana" panose="020B0604030504040204" pitchFamily="34" charset="0"/>
                        </a:rPr>
                        <a:t>,</a:t>
                      </a:r>
                      <a:r>
                        <a:rPr lang="en-SI" sz="1400" u="none" strike="noStrike" dirty="0">
                          <a:effectLst/>
                          <a:latin typeface="Verdana" panose="020B0604030504040204" pitchFamily="34" charset="0"/>
                          <a:ea typeface="Verdana" panose="020B0604030504040204" pitchFamily="34" charset="0"/>
                        </a:rPr>
                        <a:t>977</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74</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1.3/10e6</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1484358182"/>
                  </a:ext>
                </a:extLst>
              </a:tr>
              <a:tr h="357103">
                <a:tc>
                  <a:txBody>
                    <a:bodyPr/>
                    <a:lstStyle/>
                    <a:p>
                      <a:pPr marL="144000" algn="l" fontAlgn="b"/>
                      <a:r>
                        <a:rPr lang="sv-SE" sz="1400" u="none" strike="noStrike" dirty="0">
                          <a:effectLst/>
                          <a:latin typeface="Verdana" panose="020B0604030504040204" pitchFamily="34" charset="0"/>
                          <a:ea typeface="Verdana" panose="020B0604030504040204" pitchFamily="34" charset="0"/>
                        </a:rPr>
                        <a:t>USA</a:t>
                      </a:r>
                      <a:r>
                        <a:rPr lang="sv-SE" sz="1400" u="none" strike="noStrike" baseline="30000" dirty="0">
                          <a:effectLst/>
                          <a:latin typeface="Verdana" panose="020B0604030504040204" pitchFamily="34" charset="0"/>
                          <a:ea typeface="Verdana" panose="020B0604030504040204" pitchFamily="34" charset="0"/>
                        </a:rPr>
                        <a:t>2</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2010 - 2016</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a:effectLst/>
                          <a:latin typeface="Verdana" panose="020B0604030504040204" pitchFamily="34" charset="0"/>
                          <a:ea typeface="Verdana" panose="020B0604030504040204" pitchFamily="34" charset="0"/>
                        </a:rPr>
                        <a:t>7,917,786</a:t>
                      </a:r>
                      <a:endParaRPr lang="en-SI" sz="1400" b="0" i="0" u="none" strike="noStrike">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GB" sz="1400" b="0" i="0" u="none" strike="noStrike" dirty="0">
                          <a:solidFill>
                            <a:srgbClr val="000000"/>
                          </a:solidFill>
                          <a:effectLst/>
                          <a:latin typeface="Verdana" panose="020B0604030504040204" pitchFamily="34" charset="0"/>
                          <a:ea typeface="Verdana" panose="020B0604030504040204" pitchFamily="34" charset="0"/>
                        </a:rPr>
                        <a:t>-</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54</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6.8/10e6</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252925674"/>
                  </a:ext>
                </a:extLst>
              </a:tr>
              <a:tr h="357103">
                <a:tc>
                  <a:txBody>
                    <a:bodyPr/>
                    <a:lstStyle/>
                    <a:p>
                      <a:pPr marL="144000" algn="l" fontAlgn="b"/>
                      <a:r>
                        <a:rPr lang="sv-SE" sz="1400" u="none" strike="noStrike" dirty="0">
                          <a:effectLst/>
                          <a:latin typeface="Verdana" panose="020B0604030504040204" pitchFamily="34" charset="0"/>
                          <a:ea typeface="Verdana" panose="020B0604030504040204" pitchFamily="34" charset="0"/>
                        </a:rPr>
                        <a:t>Canada</a:t>
                      </a:r>
                      <a:r>
                        <a:rPr lang="sv-SE" sz="1400" u="none" strike="noStrike" baseline="30000" dirty="0">
                          <a:effectLst/>
                          <a:latin typeface="Verdana" panose="020B0604030504040204" pitchFamily="34" charset="0"/>
                          <a:ea typeface="Verdana" panose="020B0604030504040204" pitchFamily="34" charset="0"/>
                        </a:rPr>
                        <a:t>3</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2006-2012</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8</a:t>
                      </a:r>
                      <a:r>
                        <a:rPr lang="en-GB" sz="1400" u="none" strike="noStrike" dirty="0">
                          <a:effectLst/>
                          <a:latin typeface="Verdana" panose="020B0604030504040204" pitchFamily="34" charset="0"/>
                          <a:ea typeface="Verdana" panose="020B0604030504040204" pitchFamily="34" charset="0"/>
                        </a:rPr>
                        <a:t>,</a:t>
                      </a:r>
                      <a:r>
                        <a:rPr lang="en-SI" sz="1400" u="none" strike="noStrike" dirty="0">
                          <a:effectLst/>
                          <a:latin typeface="Verdana" panose="020B0604030504040204" pitchFamily="34" charset="0"/>
                          <a:ea typeface="Verdana" panose="020B0604030504040204" pitchFamily="34" charset="0"/>
                        </a:rPr>
                        <a:t>175</a:t>
                      </a:r>
                      <a:r>
                        <a:rPr lang="en-GB" sz="1400" u="none" strike="noStrike" dirty="0">
                          <a:effectLst/>
                          <a:latin typeface="Verdana" panose="020B0604030504040204" pitchFamily="34" charset="0"/>
                          <a:ea typeface="Verdana" panose="020B0604030504040204" pitchFamily="34" charset="0"/>
                        </a:rPr>
                        <a:t>,</a:t>
                      </a:r>
                      <a:r>
                        <a:rPr lang="en-SI" sz="1400" u="none" strike="noStrike" dirty="0">
                          <a:effectLst/>
                          <a:latin typeface="Verdana" panose="020B0604030504040204" pitchFamily="34" charset="0"/>
                          <a:ea typeface="Verdana" panose="020B0604030504040204" pitchFamily="34" charset="0"/>
                        </a:rPr>
                        <a:t>504</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3</a:t>
                      </a:r>
                      <a:r>
                        <a:rPr lang="en-GB" sz="1400" u="none" strike="noStrike" dirty="0">
                          <a:effectLst/>
                          <a:latin typeface="Verdana" panose="020B0604030504040204" pitchFamily="34" charset="0"/>
                          <a:ea typeface="Verdana" panose="020B0604030504040204" pitchFamily="34" charset="0"/>
                        </a:rPr>
                        <a:t>,</a:t>
                      </a:r>
                      <a:r>
                        <a:rPr lang="en-SI" sz="1400" u="none" strike="noStrike" dirty="0">
                          <a:effectLst/>
                          <a:latin typeface="Verdana" panose="020B0604030504040204" pitchFamily="34" charset="0"/>
                          <a:ea typeface="Verdana" panose="020B0604030504040204" pitchFamily="34" charset="0"/>
                        </a:rPr>
                        <a:t>957</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33</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4.0/10e6</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1205858723"/>
                  </a:ext>
                </a:extLst>
              </a:tr>
              <a:tr h="357103">
                <a:tc>
                  <a:txBody>
                    <a:bodyPr/>
                    <a:lstStyle/>
                    <a:p>
                      <a:pPr marL="144000" algn="l" fontAlgn="b"/>
                      <a:r>
                        <a:rPr lang="sv-SE" sz="1400" u="none" strike="noStrike" dirty="0">
                          <a:effectLst/>
                          <a:latin typeface="Verdana" panose="020B0604030504040204" pitchFamily="34" charset="0"/>
                          <a:ea typeface="Verdana" panose="020B0604030504040204" pitchFamily="34" charset="0"/>
                        </a:rPr>
                        <a:t>Australia</a:t>
                      </a:r>
                      <a:r>
                        <a:rPr lang="sv-SE" sz="1400" u="none" strike="noStrike" baseline="30000" dirty="0">
                          <a:effectLst/>
                          <a:latin typeface="Verdana" panose="020B0604030504040204" pitchFamily="34" charset="0"/>
                          <a:ea typeface="Verdana" panose="020B0604030504040204" pitchFamily="34" charset="0"/>
                        </a:rPr>
                        <a:t>4</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2015-2020</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GB" sz="1400" b="0" i="0" u="none" strike="noStrike" dirty="0">
                          <a:solidFill>
                            <a:srgbClr val="000000"/>
                          </a:solidFill>
                          <a:effectLst/>
                          <a:latin typeface="Verdana" panose="020B0604030504040204" pitchFamily="34" charset="0"/>
                          <a:ea typeface="Verdana" panose="020B0604030504040204" pitchFamily="34" charset="0"/>
                        </a:rPr>
                        <a:t>-</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3</a:t>
                      </a:r>
                      <a:r>
                        <a:rPr lang="en-GB" sz="1400" u="none" strike="noStrike" dirty="0">
                          <a:effectLst/>
                          <a:latin typeface="Verdana" panose="020B0604030504040204" pitchFamily="34" charset="0"/>
                          <a:ea typeface="Verdana" panose="020B0604030504040204" pitchFamily="34" charset="0"/>
                        </a:rPr>
                        <a:t>,</a:t>
                      </a:r>
                      <a:r>
                        <a:rPr lang="en-SI" sz="1400" u="none" strike="noStrike" dirty="0">
                          <a:effectLst/>
                          <a:latin typeface="Verdana" panose="020B0604030504040204" pitchFamily="34" charset="0"/>
                          <a:ea typeface="Verdana" panose="020B0604030504040204" pitchFamily="34" charset="0"/>
                        </a:rPr>
                        <a:t>015</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48</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GB" sz="1400" b="0" i="0" u="none" strike="noStrike" dirty="0">
                          <a:solidFill>
                            <a:srgbClr val="000000"/>
                          </a:solidFill>
                          <a:effectLst/>
                          <a:latin typeface="Verdana" panose="020B0604030504040204" pitchFamily="34" charset="0"/>
                          <a:ea typeface="Verdana" panose="020B0604030504040204" pitchFamily="34" charset="0"/>
                        </a:rPr>
                        <a:t>2.0/10e6 (RBC)</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1489802098"/>
                  </a:ext>
                </a:extLst>
              </a:tr>
              <a:tr h="357103">
                <a:tc>
                  <a:txBody>
                    <a:bodyPr/>
                    <a:lstStyle/>
                    <a:p>
                      <a:pPr marL="144000" algn="l" fontAlgn="b"/>
                      <a:r>
                        <a:rPr lang="sv-SE" sz="1400" u="none" strike="noStrike" dirty="0">
                          <a:effectLst/>
                          <a:latin typeface="Verdana" panose="020B0604030504040204" pitchFamily="34" charset="0"/>
                          <a:ea typeface="Verdana" panose="020B0604030504040204" pitchFamily="34" charset="0"/>
                        </a:rPr>
                        <a:t>ISTARE/IHN</a:t>
                      </a:r>
                      <a:r>
                        <a:rPr lang="sv-SE" sz="1400" u="none" strike="noStrike" baseline="30000" dirty="0">
                          <a:effectLst/>
                          <a:latin typeface="Verdana" panose="020B0604030504040204" pitchFamily="34" charset="0"/>
                          <a:ea typeface="Verdana" panose="020B0604030504040204" pitchFamily="34" charset="0"/>
                        </a:rPr>
                        <a:t>5</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u="none" strike="noStrike" dirty="0">
                          <a:effectLst/>
                          <a:latin typeface="Verdana" panose="020B0604030504040204" pitchFamily="34" charset="0"/>
                          <a:ea typeface="Verdana" panose="020B0604030504040204" pitchFamily="34" charset="0"/>
                        </a:rPr>
                        <a:t>2012-2015</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107,778,</a:t>
                      </a:r>
                      <a:r>
                        <a:rPr lang="en-GB" sz="1400" u="none" strike="noStrike" dirty="0">
                          <a:effectLst/>
                          <a:latin typeface="Verdana" panose="020B0604030504040204" pitchFamily="34" charset="0"/>
                          <a:ea typeface="Verdana" panose="020B0604030504040204" pitchFamily="34" charset="0"/>
                        </a:rPr>
                        <a:t>2</a:t>
                      </a:r>
                      <a:r>
                        <a:rPr lang="en-SI" sz="1400" u="none" strike="noStrike" dirty="0">
                          <a:effectLst/>
                          <a:latin typeface="Verdana" panose="020B0604030504040204" pitchFamily="34" charset="0"/>
                          <a:ea typeface="Verdana" panose="020B0604030504040204" pitchFamily="34" charset="0"/>
                        </a:rPr>
                        <a:t>90</a:t>
                      </a:r>
                      <a:r>
                        <a:rPr lang="en-GB" sz="1400" u="none" strike="noStrike" dirty="0">
                          <a:effectLst/>
                          <a:latin typeface="Verdana" panose="020B0604030504040204" pitchFamily="34" charset="0"/>
                          <a:ea typeface="Verdana" panose="020B0604030504040204" pitchFamily="34" charset="0"/>
                        </a:rPr>
                        <a:t> (issued)</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b="0" i="0" u="none" strike="noStrike" kern="1200" baseline="0" dirty="0">
                          <a:solidFill>
                            <a:schemeClr val="dk1"/>
                          </a:solidFill>
                          <a:latin typeface="Verdana" panose="020B0604030504040204" pitchFamily="34" charset="0"/>
                          <a:ea typeface="Verdana" panose="020B0604030504040204" pitchFamily="34" charset="0"/>
                          <a:cs typeface="+mn-cs"/>
                        </a:rPr>
                        <a:t>23,131 </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400" u="none" strike="noStrike" dirty="0">
                          <a:effectLst/>
                          <a:latin typeface="Verdana" panose="020B0604030504040204" pitchFamily="34" charset="0"/>
                          <a:ea typeface="Verdana" panose="020B0604030504040204" pitchFamily="34" charset="0"/>
                        </a:rPr>
                        <a:t>284</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2.0/10e6</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4122202396"/>
                  </a:ext>
                </a:extLst>
              </a:tr>
            </a:tbl>
          </a:graphicData>
        </a:graphic>
      </p:graphicFrame>
      <p:sp>
        <p:nvSpPr>
          <p:cNvPr id="6" name="TextBox 5">
            <a:extLst>
              <a:ext uri="{FF2B5EF4-FFF2-40B4-BE49-F238E27FC236}">
                <a16:creationId xmlns:a16="http://schemas.microsoft.com/office/drawing/2014/main" id="{3534A8EB-8C36-0FCD-D376-E43CC4307957}"/>
              </a:ext>
            </a:extLst>
          </p:cNvPr>
          <p:cNvSpPr txBox="1"/>
          <p:nvPr/>
        </p:nvSpPr>
        <p:spPr>
          <a:xfrm>
            <a:off x="443020" y="4490378"/>
            <a:ext cx="11305953" cy="1446550"/>
          </a:xfrm>
          <a:prstGeom prst="rect">
            <a:avLst/>
          </a:prstGeom>
          <a:noFill/>
        </p:spPr>
        <p:txBody>
          <a:bodyPr wrap="square" rtlCol="0">
            <a:spAutoFit/>
          </a:bodyPr>
          <a:lstStyle/>
          <a:p>
            <a:r>
              <a:rPr lang="en-GB" sz="1100" b="0" i="0" u="none" strike="noStrike" kern="1200" cap="none" spc="0" baseline="30000" dirty="0">
                <a:solidFill>
                  <a:srgbClr val="000000"/>
                </a:solidFill>
                <a:uFillTx/>
                <a:latin typeface="Verdana" panose="020B0604030504040204" pitchFamily="34" charset="0"/>
                <a:ea typeface="Verdana" panose="020B0604030504040204" pitchFamily="34" charset="0"/>
              </a:rPr>
              <a:t>1 </a:t>
            </a:r>
            <a:r>
              <a:rPr lang="en-GB" sz="1100" b="0" i="0" u="none" strike="noStrike" kern="1200" cap="none" spc="0" baseline="0" dirty="0">
                <a:solidFill>
                  <a:srgbClr val="000000"/>
                </a:solidFill>
                <a:uFillTx/>
                <a:latin typeface="Verdana" panose="020B0604030504040204" pitchFamily="34" charset="0"/>
                <a:ea typeface="Verdana" panose="020B0604030504040204" pitchFamily="34" charset="0"/>
              </a:rPr>
              <a:t>European Commission, Annual reports of SARE 2018, 2019</a:t>
            </a:r>
            <a:r>
              <a:rPr lang="en-GB" sz="1100" dirty="0">
                <a:solidFill>
                  <a:srgbClr val="212121"/>
                </a:solidFill>
                <a:latin typeface="Verdana" panose="020B0604030504040204" pitchFamily="34" charset="0"/>
                <a:ea typeface="Verdana" panose="020B0604030504040204" pitchFamily="34" charset="0"/>
              </a:rPr>
              <a:t>,2021</a:t>
            </a:r>
          </a:p>
          <a:p>
            <a:r>
              <a:rPr lang="en-GB" sz="1100" b="0" i="0" u="none" strike="noStrike" kern="1200" cap="none" spc="0" baseline="30000" dirty="0">
                <a:solidFill>
                  <a:srgbClr val="212121"/>
                </a:solidFill>
                <a:uFillTx/>
                <a:latin typeface="Verdana" panose="020B0604030504040204" pitchFamily="34" charset="0"/>
                <a:ea typeface="Verdana" panose="020B0604030504040204" pitchFamily="34" charset="0"/>
              </a:rPr>
              <a:t>2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Haass</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KA,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Sapiano</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MRP,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Savinkina</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A,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Kuehnert</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MJ,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Basavaraju</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SV. Transfusion-Transmitted Infections Reported to the National    Healthcare Safety Network Hemovigilance Module.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Transfus</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Med Rev. 2019;33(2):84-91.</a:t>
            </a:r>
          </a:p>
          <a:p>
            <a:r>
              <a:rPr lang="en-GB" sz="1100" b="0" i="0" u="none" strike="noStrike" kern="1200" cap="none" spc="0" baseline="30000" dirty="0">
                <a:solidFill>
                  <a:srgbClr val="212121"/>
                </a:solidFill>
                <a:uFillTx/>
                <a:latin typeface="Verdana" panose="020B0604030504040204" pitchFamily="34" charset="0"/>
                <a:ea typeface="Verdana" panose="020B0604030504040204" pitchFamily="34" charset="0"/>
              </a:rPr>
              <a:t>3 </a:t>
            </a:r>
            <a:r>
              <a:rPr lang="en-GB" sz="1100" b="0" i="0" u="none" strike="noStrike" kern="1200" cap="none" spc="0" baseline="0" dirty="0">
                <a:uFillTx/>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https://www.canada.ca/en/public-health/services/surveillance/blood-safety-contribution-program/transfusion-transmitted-injuries-surveillance-system.html</a:t>
            </a:r>
            <a:endParaRPr lang="en-GB" sz="1100" b="0" i="0" u="none" strike="noStrike" kern="1200" cap="none" spc="0" baseline="0" dirty="0">
              <a:uFillTx/>
              <a:latin typeface="Verdana" panose="020B0604030504040204" pitchFamily="34" charset="0"/>
              <a:ea typeface="Verdana" panose="020B0604030504040204" pitchFamily="34" charset="0"/>
            </a:endParaRPr>
          </a:p>
          <a:p>
            <a:r>
              <a:rPr lang="en-AU" sz="1100" u="sng" baseline="30000" dirty="0">
                <a:solidFill>
                  <a:srgbClr val="263895"/>
                </a:solidFill>
                <a:effectLst/>
                <a:latin typeface="Calibri" panose="020F0502020204030204" pitchFamily="34" charset="0"/>
                <a:ea typeface="Calibri" panose="020F0502020204030204" pitchFamily="34" charset="0"/>
                <a:cs typeface="TitilliumText25L"/>
              </a:rPr>
              <a:t>4</a:t>
            </a:r>
            <a:r>
              <a:rPr lang="en-AU" sz="1100" u="sng" dirty="0">
                <a:solidFill>
                  <a:srgbClr val="263895"/>
                </a:solidFill>
                <a:effectLst/>
                <a:latin typeface="Calibri" panose="020F0502020204030204" pitchFamily="34" charset="0"/>
                <a:ea typeface="Calibri" panose="020F0502020204030204" pitchFamily="34" charset="0"/>
                <a:cs typeface="TitilliumText25L"/>
              </a:rPr>
              <a:t>www.blood.gov.au/</a:t>
            </a:r>
            <a:r>
              <a:rPr lang="en-AU" sz="1100" u="sng" dirty="0" err="1">
                <a:solidFill>
                  <a:srgbClr val="263895"/>
                </a:solidFill>
                <a:effectLst/>
                <a:latin typeface="Calibri" panose="020F0502020204030204" pitchFamily="34" charset="0"/>
                <a:ea typeface="Calibri" panose="020F0502020204030204" pitchFamily="34" charset="0"/>
                <a:cs typeface="TitilliumText25L"/>
              </a:rPr>
              <a:t>haemovigilance</a:t>
            </a:r>
            <a:r>
              <a:rPr lang="en-AU" sz="1100" u="sng" dirty="0">
                <a:solidFill>
                  <a:srgbClr val="263895"/>
                </a:solidFill>
                <a:effectLst/>
                <a:latin typeface="Calibri" panose="020F0502020204030204" pitchFamily="34" charset="0"/>
                <a:ea typeface="Calibri" panose="020F0502020204030204" pitchFamily="34" charset="0"/>
                <a:cs typeface="TitilliumText25L"/>
              </a:rPr>
              <a:t>-reporting </a:t>
            </a:r>
            <a:endPar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endParaRPr>
          </a:p>
          <a:p>
            <a:r>
              <a:rPr lang="en-GB" sz="1100" b="0" i="0" u="none" strike="noStrike" kern="1200" cap="none" spc="0" baseline="30000" dirty="0">
                <a:solidFill>
                  <a:srgbClr val="212121"/>
                </a:solidFill>
                <a:uFillTx/>
                <a:latin typeface="Verdana" panose="020B0604030504040204" pitchFamily="34" charset="0"/>
                <a:ea typeface="Verdana" panose="020B0604030504040204" pitchFamily="34" charset="0"/>
              </a:rPr>
              <a:t>5 </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Politis C, et all. Adverse reactions following transfusion of blood components, with a focus on some rare reactions: Reports to the International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Haemovigilance</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Network Database (ISTARE) in 2012–2016, Transfusion Clinique et </a:t>
            </a:r>
            <a:r>
              <a:rPr lang="en-GB" sz="1100" b="0" i="0" u="none" strike="noStrike" kern="1200" cap="none" spc="0" baseline="0" dirty="0" err="1">
                <a:solidFill>
                  <a:srgbClr val="212121"/>
                </a:solidFill>
                <a:uFillTx/>
                <a:latin typeface="Verdana" panose="020B0604030504040204" pitchFamily="34" charset="0"/>
                <a:ea typeface="Verdana" panose="020B0604030504040204" pitchFamily="34" charset="0"/>
              </a:rPr>
              <a:t>Biologique</a:t>
            </a:r>
            <a:r>
              <a:rPr lang="en-GB" sz="1100" b="0" i="0" u="none" strike="noStrike" kern="1200" cap="none" spc="0" baseline="0" dirty="0">
                <a:solidFill>
                  <a:srgbClr val="212121"/>
                </a:solidFill>
                <a:uFillTx/>
                <a:latin typeface="Verdana" panose="020B0604030504040204" pitchFamily="34" charset="0"/>
                <a:ea typeface="Verdana" panose="020B0604030504040204" pitchFamily="34" charset="0"/>
              </a:rPr>
              <a:t>, Volume 29, Issue 3, 2022, p 243-249.</a:t>
            </a:r>
            <a:endParaRPr lang="en-SI" sz="1100" baseline="30000" dirty="0">
              <a:latin typeface="Verdana" panose="020B0604030504040204" pitchFamily="34" charset="0"/>
              <a:ea typeface="Verdana" panose="020B0604030504040204" pitchFamily="34" charset="0"/>
            </a:endParaRPr>
          </a:p>
        </p:txBody>
      </p:sp>
      <p:sp>
        <p:nvSpPr>
          <p:cNvPr id="8" name="Text Placeholder 3">
            <a:extLst>
              <a:ext uri="{FF2B5EF4-FFF2-40B4-BE49-F238E27FC236}">
                <a16:creationId xmlns:a16="http://schemas.microsoft.com/office/drawing/2014/main" id="{D735D932-4A69-71E7-6473-FB71B8EF1DBD}"/>
              </a:ext>
            </a:extLst>
          </p:cNvPr>
          <p:cNvSpPr txBox="1">
            <a:spLocks/>
          </p:cNvSpPr>
          <p:nvPr/>
        </p:nvSpPr>
        <p:spPr>
          <a:xfrm>
            <a:off x="366045" y="1226796"/>
            <a:ext cx="11459902" cy="481915"/>
          </a:xfrm>
          <a:prstGeom prst="rect">
            <a:avLst/>
          </a:prstGeom>
          <a:solidFill>
            <a:srgbClr val="FFFF99"/>
          </a:solid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err="1"/>
              <a:t>Haemovigilance</a:t>
            </a:r>
            <a:r>
              <a:rPr lang="en-GB" dirty="0"/>
              <a:t> data on TTIs in the last two decades</a:t>
            </a:r>
            <a:endParaRPr lang="en-SI" dirty="0"/>
          </a:p>
        </p:txBody>
      </p:sp>
    </p:spTree>
    <p:extLst>
      <p:ext uri="{BB962C8B-B14F-4D97-AF65-F5344CB8AC3E}">
        <p14:creationId xmlns:p14="http://schemas.microsoft.com/office/powerpoint/2010/main" val="387761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9D633-A7C7-8A86-0344-3B8AF80CBB9C}"/>
              </a:ext>
            </a:extLst>
          </p:cNvPr>
          <p:cNvSpPr>
            <a:spLocks noGrp="1"/>
          </p:cNvSpPr>
          <p:nvPr>
            <p:ph type="body" sz="quarter" idx="13"/>
          </p:nvPr>
        </p:nvSpPr>
        <p:spPr/>
        <p:txBody>
          <a:bodyPr/>
          <a:lstStyle/>
          <a:p>
            <a:r>
              <a:rPr lang="en-GB" dirty="0"/>
              <a:t>Transplantation-transmitted infections</a:t>
            </a:r>
            <a:endParaRPr lang="en-SI" dirty="0"/>
          </a:p>
        </p:txBody>
      </p:sp>
      <p:sp>
        <p:nvSpPr>
          <p:cNvPr id="4" name="Text Placeholder 3">
            <a:extLst>
              <a:ext uri="{FF2B5EF4-FFF2-40B4-BE49-F238E27FC236}">
                <a16:creationId xmlns:a16="http://schemas.microsoft.com/office/drawing/2014/main" id="{692F2E48-8A65-E977-48EC-C7954F9CDBAB}"/>
              </a:ext>
            </a:extLst>
          </p:cNvPr>
          <p:cNvSpPr>
            <a:spLocks noGrp="1"/>
          </p:cNvSpPr>
          <p:nvPr>
            <p:ph type="body" sz="quarter" idx="17"/>
          </p:nvPr>
        </p:nvSpPr>
        <p:spPr>
          <a:solidFill>
            <a:srgbClr val="FFFF99"/>
          </a:solidFill>
        </p:spPr>
        <p:txBody>
          <a:bodyPr/>
          <a:lstStyle/>
          <a:p>
            <a:r>
              <a:rPr lang="en-GB" sz="2000" dirty="0"/>
              <a:t>Cells and Tissues</a:t>
            </a:r>
            <a:endParaRPr lang="en-SI" sz="2000" dirty="0"/>
          </a:p>
        </p:txBody>
      </p:sp>
      <p:graphicFrame>
        <p:nvGraphicFramePr>
          <p:cNvPr id="11" name="Table 10">
            <a:extLst>
              <a:ext uri="{FF2B5EF4-FFF2-40B4-BE49-F238E27FC236}">
                <a16:creationId xmlns:a16="http://schemas.microsoft.com/office/drawing/2014/main" id="{2F71134B-2118-765C-A4CE-E10618C82B42}"/>
              </a:ext>
            </a:extLst>
          </p:cNvPr>
          <p:cNvGraphicFramePr>
            <a:graphicFrameLocks noGrp="1"/>
          </p:cNvGraphicFramePr>
          <p:nvPr>
            <p:extLst>
              <p:ext uri="{D42A27DB-BD31-4B8C-83A1-F6EECF244321}">
                <p14:modId xmlns:p14="http://schemas.microsoft.com/office/powerpoint/2010/main" val="635014282"/>
              </p:ext>
            </p:extLst>
          </p:nvPr>
        </p:nvGraphicFramePr>
        <p:xfrm>
          <a:off x="384199" y="1573901"/>
          <a:ext cx="11305953" cy="1860412"/>
        </p:xfrm>
        <a:graphic>
          <a:graphicData uri="http://schemas.openxmlformats.org/drawingml/2006/table">
            <a:tbl>
              <a:tblPr firstRow="1" bandRow="1">
                <a:tableStyleId>{B301B821-A1FF-4177-AEE7-76D212191A09}</a:tableStyleId>
              </a:tblPr>
              <a:tblGrid>
                <a:gridCol w="1735996">
                  <a:extLst>
                    <a:ext uri="{9D8B030D-6E8A-4147-A177-3AD203B41FA5}">
                      <a16:colId xmlns:a16="http://schemas.microsoft.com/office/drawing/2014/main" val="904512200"/>
                    </a:ext>
                  </a:extLst>
                </a:gridCol>
                <a:gridCol w="2194167">
                  <a:extLst>
                    <a:ext uri="{9D8B030D-6E8A-4147-A177-3AD203B41FA5}">
                      <a16:colId xmlns:a16="http://schemas.microsoft.com/office/drawing/2014/main" val="580539673"/>
                    </a:ext>
                  </a:extLst>
                </a:gridCol>
                <a:gridCol w="2409521">
                  <a:extLst>
                    <a:ext uri="{9D8B030D-6E8A-4147-A177-3AD203B41FA5}">
                      <a16:colId xmlns:a16="http://schemas.microsoft.com/office/drawing/2014/main" val="4184604302"/>
                    </a:ext>
                  </a:extLst>
                </a:gridCol>
                <a:gridCol w="1709077">
                  <a:extLst>
                    <a:ext uri="{9D8B030D-6E8A-4147-A177-3AD203B41FA5}">
                      <a16:colId xmlns:a16="http://schemas.microsoft.com/office/drawing/2014/main" val="2559431566"/>
                    </a:ext>
                  </a:extLst>
                </a:gridCol>
                <a:gridCol w="1507462">
                  <a:extLst>
                    <a:ext uri="{9D8B030D-6E8A-4147-A177-3AD203B41FA5}">
                      <a16:colId xmlns:a16="http://schemas.microsoft.com/office/drawing/2014/main" val="1922939425"/>
                    </a:ext>
                  </a:extLst>
                </a:gridCol>
                <a:gridCol w="1749730">
                  <a:extLst>
                    <a:ext uri="{9D8B030D-6E8A-4147-A177-3AD203B41FA5}">
                      <a16:colId xmlns:a16="http://schemas.microsoft.com/office/drawing/2014/main" val="4019389759"/>
                    </a:ext>
                  </a:extLst>
                </a:gridCol>
              </a:tblGrid>
              <a:tr h="432000">
                <a:tc>
                  <a:txBody>
                    <a:bodyPr/>
                    <a:lstStyle/>
                    <a:p>
                      <a:pPr algn="ctr" fontAlgn="b"/>
                      <a:r>
                        <a:rPr lang="sv-SE" sz="1400" u="none" strike="noStrike" dirty="0">
                          <a:effectLst/>
                          <a:latin typeface="Verdana" panose="020B0604030504040204" pitchFamily="34" charset="0"/>
                          <a:ea typeface="Verdana" panose="020B0604030504040204" pitchFamily="34" charset="0"/>
                        </a:rPr>
                        <a:t>Country</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Period</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C&amp;T Recipients</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SAR</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TI </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TI/10e5</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2825071324"/>
                  </a:ext>
                </a:extLst>
              </a:tr>
              <a:tr h="357103">
                <a:tc rowSpan="4">
                  <a:txBody>
                    <a:bodyPr/>
                    <a:lstStyle/>
                    <a:p>
                      <a:pPr marL="144000" algn="ctr" fontAlgn="b"/>
                      <a:r>
                        <a:rPr lang="sv-SE" sz="1600" b="0" i="0" u="none" strike="noStrike" dirty="0">
                          <a:solidFill>
                            <a:srgbClr val="000000"/>
                          </a:solidFill>
                          <a:effectLst/>
                          <a:latin typeface="Verdana" panose="020B0604030504040204" pitchFamily="34" charset="0"/>
                          <a:ea typeface="Verdana" panose="020B0604030504040204" pitchFamily="34" charset="0"/>
                        </a:rPr>
                        <a:t>EU</a:t>
                      </a:r>
                      <a:r>
                        <a:rPr lang="sv-SE" sz="1600" b="0" i="0" u="none" strike="noStrike" baseline="30000" dirty="0">
                          <a:solidFill>
                            <a:srgbClr val="000000"/>
                          </a:solidFill>
                          <a:effectLst/>
                          <a:latin typeface="Verdana" panose="020B0604030504040204" pitchFamily="34" charset="0"/>
                          <a:ea typeface="Verdana" panose="020B0604030504040204" pitchFamily="34" charset="0"/>
                        </a:rPr>
                        <a:t>*</a:t>
                      </a:r>
                      <a:endParaRPr lang="sv-SE" sz="16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2018</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361418</a:t>
                      </a:r>
                    </a:p>
                  </a:txBody>
                  <a:tcPr marL="6350" marR="6350" marT="6350" marB="0" anchor="ctr"/>
                </a:tc>
                <a:tc>
                  <a:txBody>
                    <a:bodyPr/>
                    <a:lstStyle/>
                    <a:p>
                      <a:pPr algn="ctr" fontAlgn="b"/>
                      <a:r>
                        <a:rPr lang="en-SI" sz="1400" b="0" i="0" u="none" strike="noStrike" dirty="0">
                          <a:solidFill>
                            <a:srgbClr val="000000"/>
                          </a:solidFill>
                          <a:effectLst/>
                          <a:latin typeface="Verdana" panose="020B0604030504040204" pitchFamily="34" charset="0"/>
                          <a:ea typeface="Verdana" panose="020B0604030504040204" pitchFamily="34" charset="0"/>
                        </a:rPr>
                        <a:t>232</a:t>
                      </a:r>
                    </a:p>
                  </a:txBody>
                  <a:tcPr marL="6350" marR="6350" marT="6350" marB="0" anchor="ctr"/>
                </a:tc>
                <a:tc>
                  <a:txBody>
                    <a:bodyPr/>
                    <a:lstStyle/>
                    <a:p>
                      <a:pPr algn="ctr" fontAlgn="b"/>
                      <a:r>
                        <a:rPr lang="en-SI" sz="1400" b="0" i="0" u="none" strike="noStrike" dirty="0">
                          <a:solidFill>
                            <a:srgbClr val="000000"/>
                          </a:solidFill>
                          <a:effectLst/>
                          <a:latin typeface="Verdana" panose="020B0604030504040204" pitchFamily="34" charset="0"/>
                          <a:ea typeface="Verdana" panose="020B0604030504040204" pitchFamily="34" charset="0"/>
                        </a:rPr>
                        <a:t>16</a:t>
                      </a:r>
                    </a:p>
                  </a:txBody>
                  <a:tcPr marL="6350" marR="6350" marT="6350" marB="0" anchor="ctr"/>
                </a:tc>
                <a:tc>
                  <a:txBody>
                    <a:bodyPr/>
                    <a:lstStyle/>
                    <a:p>
                      <a:pPr algn="ctr" fontAlgn="b"/>
                      <a:r>
                        <a:rPr lang="sv-SE" sz="1400" b="0" i="0" u="none" strike="noStrike" dirty="0">
                          <a:solidFill>
                            <a:srgbClr val="000000"/>
                          </a:solidFill>
                          <a:effectLst/>
                          <a:latin typeface="Verdana" panose="020B0604030504040204" pitchFamily="34" charset="0"/>
                          <a:ea typeface="Verdana" panose="020B0604030504040204" pitchFamily="34" charset="0"/>
                        </a:rPr>
                        <a:t>4.4/10e5</a:t>
                      </a:r>
                    </a:p>
                  </a:txBody>
                  <a:tcPr marL="6350" marR="6350" marT="6350" marB="0" anchor="ctr"/>
                </a:tc>
                <a:extLst>
                  <a:ext uri="{0D108BD9-81ED-4DB2-BD59-A6C34878D82A}">
                    <a16:rowId xmlns:a16="http://schemas.microsoft.com/office/drawing/2014/main" val="1484358182"/>
                  </a:ext>
                </a:extLst>
              </a:tr>
              <a:tr h="357103">
                <a:tc vMerge="1">
                  <a:txBody>
                    <a:bodyPr/>
                    <a:lstStyle/>
                    <a:p>
                      <a:pPr marL="144000" algn="l" fontAlgn="b"/>
                      <a:endParaRPr lang="sv-SE" sz="16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2019</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298897</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306</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27</a:t>
                      </a:r>
                    </a:p>
                  </a:txBody>
                  <a:tcPr marL="6350" marR="6350" marT="6350" marB="0" anchor="ctr"/>
                </a:tc>
                <a:tc>
                  <a:txBody>
                    <a:bodyPr/>
                    <a:lstStyle/>
                    <a:p>
                      <a:pPr algn="ctr" fontAlgn="b"/>
                      <a:r>
                        <a:rPr lang="sv-SE" sz="1400" b="0" i="0" u="none" strike="noStrike" dirty="0">
                          <a:solidFill>
                            <a:srgbClr val="000000"/>
                          </a:solidFill>
                          <a:effectLst/>
                          <a:latin typeface="Verdana" panose="020B0604030504040204" pitchFamily="34" charset="0"/>
                          <a:ea typeface="Verdana" panose="020B0604030504040204" pitchFamily="34" charset="0"/>
                        </a:rPr>
                        <a:t>9.0/10e5</a:t>
                      </a:r>
                    </a:p>
                  </a:txBody>
                  <a:tcPr marL="6350" marR="6350" marT="6350" marB="0" anchor="ctr"/>
                </a:tc>
                <a:extLst>
                  <a:ext uri="{0D108BD9-81ED-4DB2-BD59-A6C34878D82A}">
                    <a16:rowId xmlns:a16="http://schemas.microsoft.com/office/drawing/2014/main" val="252925674"/>
                  </a:ext>
                </a:extLst>
              </a:tr>
              <a:tr h="357103">
                <a:tc vMerge="1">
                  <a:txBody>
                    <a:bodyPr/>
                    <a:lstStyle/>
                    <a:p>
                      <a:pPr marL="144000" algn="l" fontAlgn="b"/>
                      <a:endParaRPr lang="sv-SE" sz="16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2020</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316418</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350</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8</a:t>
                      </a:r>
                    </a:p>
                  </a:txBody>
                  <a:tcPr marL="6350" marR="6350" marT="6350" marB="0" anchor="ctr"/>
                </a:tc>
                <a:tc>
                  <a:txBody>
                    <a:bodyPr/>
                    <a:lstStyle/>
                    <a:p>
                      <a:pPr algn="ctr" fontAlgn="b"/>
                      <a:r>
                        <a:rPr lang="sv-SE" sz="1400" b="0" i="0" u="none" strike="noStrike" dirty="0">
                          <a:solidFill>
                            <a:srgbClr val="000000"/>
                          </a:solidFill>
                          <a:effectLst/>
                          <a:latin typeface="Verdana" panose="020B0604030504040204" pitchFamily="34" charset="0"/>
                          <a:ea typeface="Verdana" panose="020B0604030504040204" pitchFamily="34" charset="0"/>
                        </a:rPr>
                        <a:t>2.5/10e5</a:t>
                      </a:r>
                    </a:p>
                  </a:txBody>
                  <a:tcPr marL="6350" marR="6350" marT="6350" marB="0" anchor="ctr"/>
                </a:tc>
                <a:extLst>
                  <a:ext uri="{0D108BD9-81ED-4DB2-BD59-A6C34878D82A}">
                    <a16:rowId xmlns:a16="http://schemas.microsoft.com/office/drawing/2014/main" val="1205858723"/>
                  </a:ext>
                </a:extLst>
              </a:tr>
              <a:tr h="357103">
                <a:tc vMerge="1">
                  <a:txBody>
                    <a:bodyPr/>
                    <a:lstStyle/>
                    <a:p>
                      <a:pPr marL="144000" algn="l" fontAlgn="b"/>
                      <a:endParaRPr lang="sv-SE" sz="16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SI" sz="1400" b="0" i="0" u="none" strike="noStrike" dirty="0">
                          <a:solidFill>
                            <a:srgbClr val="000000"/>
                          </a:solidFill>
                          <a:effectLst/>
                          <a:latin typeface="Verdana" panose="020B0604030504040204" pitchFamily="34" charset="0"/>
                          <a:ea typeface="Verdana" panose="020B0604030504040204" pitchFamily="34" charset="0"/>
                        </a:rPr>
                        <a:t>2021</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318467</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326</a:t>
                      </a:r>
                    </a:p>
                  </a:txBody>
                  <a:tcPr marL="6350" marR="6350" marT="6350" marB="0" anchor="ctr"/>
                </a:tc>
                <a:tc>
                  <a:txBody>
                    <a:bodyPr/>
                    <a:lstStyle/>
                    <a:p>
                      <a:pPr algn="ctr" fontAlgn="b"/>
                      <a:r>
                        <a:rPr lang="en-SI" sz="1400" b="0" i="0" u="none" strike="noStrike">
                          <a:solidFill>
                            <a:srgbClr val="000000"/>
                          </a:solidFill>
                          <a:effectLst/>
                          <a:latin typeface="Verdana" panose="020B0604030504040204" pitchFamily="34" charset="0"/>
                          <a:ea typeface="Verdana" panose="020B0604030504040204" pitchFamily="34" charset="0"/>
                        </a:rPr>
                        <a:t>12</a:t>
                      </a:r>
                    </a:p>
                  </a:txBody>
                  <a:tcPr marL="6350" marR="6350" marT="6350" marB="0" anchor="ctr"/>
                </a:tc>
                <a:tc>
                  <a:txBody>
                    <a:bodyPr/>
                    <a:lstStyle/>
                    <a:p>
                      <a:pPr algn="ctr" fontAlgn="b"/>
                      <a:r>
                        <a:rPr lang="sv-SE" sz="1400" b="0" i="0" u="none" strike="noStrike" dirty="0">
                          <a:solidFill>
                            <a:srgbClr val="000000"/>
                          </a:solidFill>
                          <a:effectLst/>
                          <a:latin typeface="Verdana" panose="020B0604030504040204" pitchFamily="34" charset="0"/>
                          <a:ea typeface="Verdana" panose="020B0604030504040204" pitchFamily="34" charset="0"/>
                        </a:rPr>
                        <a:t>3.8/10e5</a:t>
                      </a:r>
                    </a:p>
                  </a:txBody>
                  <a:tcPr marL="6350" marR="6350" marT="6350" marB="0" anchor="ctr"/>
                </a:tc>
                <a:extLst>
                  <a:ext uri="{0D108BD9-81ED-4DB2-BD59-A6C34878D82A}">
                    <a16:rowId xmlns:a16="http://schemas.microsoft.com/office/drawing/2014/main" val="1489802098"/>
                  </a:ext>
                </a:extLst>
              </a:tr>
            </a:tbl>
          </a:graphicData>
        </a:graphic>
      </p:graphicFrame>
      <p:graphicFrame>
        <p:nvGraphicFramePr>
          <p:cNvPr id="3" name="Table 2">
            <a:extLst>
              <a:ext uri="{FF2B5EF4-FFF2-40B4-BE49-F238E27FC236}">
                <a16:creationId xmlns:a16="http://schemas.microsoft.com/office/drawing/2014/main" id="{759050DA-AF55-1607-D182-E20E0D7CC137}"/>
              </a:ext>
            </a:extLst>
          </p:cNvPr>
          <p:cNvGraphicFramePr>
            <a:graphicFrameLocks noGrp="1"/>
          </p:cNvGraphicFramePr>
          <p:nvPr>
            <p:extLst>
              <p:ext uri="{D42A27DB-BD31-4B8C-83A1-F6EECF244321}">
                <p14:modId xmlns:p14="http://schemas.microsoft.com/office/powerpoint/2010/main" val="2502060836"/>
              </p:ext>
            </p:extLst>
          </p:nvPr>
        </p:nvGraphicFramePr>
        <p:xfrm>
          <a:off x="443023" y="4450412"/>
          <a:ext cx="11305952" cy="1140460"/>
        </p:xfrm>
        <a:graphic>
          <a:graphicData uri="http://schemas.openxmlformats.org/drawingml/2006/table">
            <a:tbl>
              <a:tblPr firstRow="1" bandRow="1">
                <a:tableStyleId>{B301B821-A1FF-4177-AEE7-76D212191A09}</a:tableStyleId>
              </a:tblPr>
              <a:tblGrid>
                <a:gridCol w="1401374">
                  <a:extLst>
                    <a:ext uri="{9D8B030D-6E8A-4147-A177-3AD203B41FA5}">
                      <a16:colId xmlns:a16="http://schemas.microsoft.com/office/drawing/2014/main" val="4228167132"/>
                    </a:ext>
                  </a:extLst>
                </a:gridCol>
                <a:gridCol w="1103734">
                  <a:extLst>
                    <a:ext uri="{9D8B030D-6E8A-4147-A177-3AD203B41FA5}">
                      <a16:colId xmlns:a16="http://schemas.microsoft.com/office/drawing/2014/main" val="2064392255"/>
                    </a:ext>
                  </a:extLst>
                </a:gridCol>
                <a:gridCol w="1476290">
                  <a:extLst>
                    <a:ext uri="{9D8B030D-6E8A-4147-A177-3AD203B41FA5}">
                      <a16:colId xmlns:a16="http://schemas.microsoft.com/office/drawing/2014/main" val="224704602"/>
                    </a:ext>
                  </a:extLst>
                </a:gridCol>
                <a:gridCol w="1553537">
                  <a:extLst>
                    <a:ext uri="{9D8B030D-6E8A-4147-A177-3AD203B41FA5}">
                      <a16:colId xmlns:a16="http://schemas.microsoft.com/office/drawing/2014/main" val="3143180676"/>
                    </a:ext>
                  </a:extLst>
                </a:gridCol>
                <a:gridCol w="2179278">
                  <a:extLst>
                    <a:ext uri="{9D8B030D-6E8A-4147-A177-3AD203B41FA5}">
                      <a16:colId xmlns:a16="http://schemas.microsoft.com/office/drawing/2014/main" val="824823227"/>
                    </a:ext>
                  </a:extLst>
                </a:gridCol>
                <a:gridCol w="2179278">
                  <a:extLst>
                    <a:ext uri="{9D8B030D-6E8A-4147-A177-3AD203B41FA5}">
                      <a16:colId xmlns:a16="http://schemas.microsoft.com/office/drawing/2014/main" val="2141921408"/>
                    </a:ext>
                  </a:extLst>
                </a:gridCol>
                <a:gridCol w="1412461">
                  <a:extLst>
                    <a:ext uri="{9D8B030D-6E8A-4147-A177-3AD203B41FA5}">
                      <a16:colId xmlns:a16="http://schemas.microsoft.com/office/drawing/2014/main" val="3018551973"/>
                    </a:ext>
                  </a:extLst>
                </a:gridCol>
              </a:tblGrid>
              <a:tr h="432000">
                <a:tc>
                  <a:txBody>
                    <a:bodyPr/>
                    <a:lstStyle/>
                    <a:p>
                      <a:pPr algn="ctr" fontAlgn="b"/>
                      <a:r>
                        <a:rPr lang="sv-SE" sz="1400" u="none" strike="noStrike" dirty="0">
                          <a:effectLst/>
                          <a:latin typeface="Verdana" panose="020B0604030504040204" pitchFamily="34" charset="0"/>
                          <a:ea typeface="Verdana" panose="020B0604030504040204" pitchFamily="34" charset="0"/>
                        </a:rPr>
                        <a:t>Country</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Period</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b="1" i="0" u="none" strike="noStrike" dirty="0">
                          <a:solidFill>
                            <a:schemeClr val="bg1"/>
                          </a:solidFill>
                          <a:effectLst/>
                          <a:latin typeface="Verdana" panose="020B0604030504040204" pitchFamily="34" charset="0"/>
                          <a:ea typeface="Verdana" panose="020B0604030504040204" pitchFamily="34" charset="0"/>
                        </a:rPr>
                        <a:t>Organs transplanted</a:t>
                      </a: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Donors with P/P infections </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b="1" i="0" u="none" strike="noStrike" dirty="0">
                          <a:solidFill>
                            <a:schemeClr val="bg1"/>
                          </a:solidFill>
                          <a:effectLst/>
                          <a:latin typeface="Verdana" panose="020B0604030504040204" pitchFamily="34" charset="0"/>
                          <a:ea typeface="Verdana" panose="020B0604030504040204" pitchFamily="34" charset="0"/>
                        </a:rPr>
                        <a:t>Recipients received transplants from donors with P/P infections</a:t>
                      </a: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Recipients with infection transmission</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 DDID %</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2128264433"/>
                  </a:ext>
                </a:extLst>
              </a:tr>
              <a:tr h="187657">
                <a:tc>
                  <a:txBody>
                    <a:bodyPr/>
                    <a:lstStyle/>
                    <a:p>
                      <a:pPr marL="144000" algn="l" fontAlgn="b"/>
                      <a:r>
                        <a:rPr lang="sv-SE" sz="1400" b="0" i="0" u="none" strike="noStrike" dirty="0">
                          <a:solidFill>
                            <a:srgbClr val="000000"/>
                          </a:solidFill>
                          <a:effectLst/>
                          <a:latin typeface="Verdana" panose="020B0604030504040204" pitchFamily="34" charset="0"/>
                          <a:ea typeface="Verdana" panose="020B0604030504040204" pitchFamily="34" charset="0"/>
                        </a:rPr>
                        <a:t>Germany</a:t>
                      </a:r>
                      <a:r>
                        <a:rPr lang="sv-SE" sz="1400" b="0" i="0" u="none" strike="noStrike" baseline="30000" dirty="0">
                          <a:solidFill>
                            <a:srgbClr val="000000"/>
                          </a:solidFill>
                          <a:effectLst/>
                          <a:latin typeface="Verdana" panose="020B0604030504040204" pitchFamily="34" charset="0"/>
                          <a:ea typeface="Verdana" panose="020B0604030504040204" pitchFamily="34" charset="0"/>
                        </a:rPr>
                        <a:t>*</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en-GB" sz="1400" u="none" strike="noStrike" dirty="0">
                          <a:effectLst/>
                          <a:latin typeface="Verdana" panose="020B0604030504040204" pitchFamily="34" charset="0"/>
                          <a:ea typeface="Verdana" panose="020B0604030504040204" pitchFamily="34" charset="0"/>
                        </a:rPr>
                        <a:t>2016-2022</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SI" sz="1800" b="0" i="0" kern="1200" dirty="0">
                          <a:solidFill>
                            <a:schemeClr val="dk1"/>
                          </a:solidFill>
                          <a:effectLst/>
                          <a:latin typeface="+mn-lt"/>
                          <a:ea typeface="+mn-ea"/>
                          <a:cs typeface="+mn-cs"/>
                        </a:rPr>
                        <a:t>8,519</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GB" sz="1400" b="0" i="0" u="none" strike="noStrike" dirty="0">
                          <a:solidFill>
                            <a:srgbClr val="000000"/>
                          </a:solidFill>
                          <a:effectLst/>
                          <a:latin typeface="Verdana" panose="020B0604030504040204" pitchFamily="34" charset="0"/>
                          <a:ea typeface="Verdana" panose="020B0604030504040204" pitchFamily="34" charset="0"/>
                        </a:rPr>
                        <a:t>30</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GB" sz="1400" b="0" i="0" u="none" strike="noStrike" dirty="0">
                          <a:solidFill>
                            <a:srgbClr val="000000"/>
                          </a:solidFill>
                          <a:effectLst/>
                          <a:latin typeface="Verdana" panose="020B0604030504040204" pitchFamily="34" charset="0"/>
                          <a:ea typeface="Verdana" panose="020B0604030504040204" pitchFamily="34" charset="0"/>
                        </a:rPr>
                        <a:t>112</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marL="144000" algn="ctr" fontAlgn="b">
                        <a:spcAft>
                          <a:spcPts val="1200"/>
                        </a:spcAft>
                      </a:pPr>
                      <a:r>
                        <a:rPr lang="en-GB" sz="1400" b="0" i="0" u="none" strike="noStrike" dirty="0">
                          <a:solidFill>
                            <a:srgbClr val="000000"/>
                          </a:solidFill>
                          <a:effectLst/>
                          <a:latin typeface="Verdana" panose="020B0604030504040204" pitchFamily="34" charset="0"/>
                          <a:ea typeface="Verdana" panose="020B0604030504040204" pitchFamily="34" charset="0"/>
                        </a:rPr>
                        <a:t>45</a:t>
                      </a:r>
                      <a:endParaRPr lang="en-SI"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b"/>
                      <a:r>
                        <a:rPr lang="sv-SE" sz="1400" u="none" strike="noStrike" dirty="0">
                          <a:effectLst/>
                          <a:latin typeface="Verdana" panose="020B0604030504040204" pitchFamily="34" charset="0"/>
                          <a:ea typeface="Verdana" panose="020B0604030504040204" pitchFamily="34" charset="0"/>
                        </a:rPr>
                        <a:t>0.52%</a:t>
                      </a:r>
                      <a:endParaRPr lang="sv-SE" sz="1400" b="0"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1770485470"/>
                  </a:ext>
                </a:extLst>
              </a:tr>
            </a:tbl>
          </a:graphicData>
        </a:graphic>
      </p:graphicFrame>
      <p:sp>
        <p:nvSpPr>
          <p:cNvPr id="5" name="TextBox 4">
            <a:extLst>
              <a:ext uri="{FF2B5EF4-FFF2-40B4-BE49-F238E27FC236}">
                <a16:creationId xmlns:a16="http://schemas.microsoft.com/office/drawing/2014/main" id="{66174473-F414-256E-04CA-D014C96F2CFC}"/>
              </a:ext>
            </a:extLst>
          </p:cNvPr>
          <p:cNvSpPr txBox="1"/>
          <p:nvPr/>
        </p:nvSpPr>
        <p:spPr>
          <a:xfrm>
            <a:off x="366048" y="5724674"/>
            <a:ext cx="11382927" cy="400110"/>
          </a:xfrm>
          <a:prstGeom prst="rect">
            <a:avLst/>
          </a:prstGeom>
          <a:noFill/>
        </p:spPr>
        <p:txBody>
          <a:bodyPr wrap="square" rtlCol="0">
            <a:spAutoFit/>
          </a:bodyPr>
          <a:lstStyle/>
          <a:p>
            <a:r>
              <a:rPr lang="sv-SE" sz="1000" b="0" i="0" dirty="0">
                <a:solidFill>
                  <a:srgbClr val="1B1B1B"/>
                </a:solidFill>
                <a:effectLst/>
                <a:latin typeface="Verdana" panose="020B0604030504040204" pitchFamily="34" charset="0"/>
                <a:ea typeface="Verdana" panose="020B0604030504040204" pitchFamily="34" charset="0"/>
              </a:rPr>
              <a:t>* Böhler K, Rahmel A, Barreiros AP. Vigilance Data in Organ Donation and Solid Organ Transplantation in Germany: Six Years of Experience 2016-2022. Transpl Int. 2023 Sep 4;36:11610.</a:t>
            </a:r>
            <a:endParaRPr lang="en-SI" sz="1000"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2D1AFF6-59F9-3C5A-E56C-B6410203D46E}"/>
              </a:ext>
            </a:extLst>
          </p:cNvPr>
          <p:cNvSpPr txBox="1"/>
          <p:nvPr/>
        </p:nvSpPr>
        <p:spPr>
          <a:xfrm>
            <a:off x="395459" y="3916500"/>
            <a:ext cx="11324103" cy="400110"/>
          </a:xfrm>
          <a:prstGeom prst="rect">
            <a:avLst/>
          </a:prstGeom>
          <a:solidFill>
            <a:srgbClr val="FFFF99"/>
          </a:solidFill>
        </p:spPr>
        <p:txBody>
          <a:bodyPr wrap="square" rtlCol="0">
            <a:spAutoFit/>
          </a:bodyPr>
          <a:lstStyle/>
          <a:p>
            <a:r>
              <a:rPr lang="en-GB" sz="2000" b="1" dirty="0">
                <a:latin typeface="Verdana" panose="020B0604030504040204" pitchFamily="34" charset="0"/>
                <a:ea typeface="Verdana" panose="020B0604030504040204" pitchFamily="34" charset="0"/>
              </a:rPr>
              <a:t>Organs</a:t>
            </a:r>
            <a:endParaRPr lang="en-SI" sz="2000"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B637FD7-E21D-EB14-C210-955957DF17CE}"/>
              </a:ext>
            </a:extLst>
          </p:cNvPr>
          <p:cNvSpPr txBox="1"/>
          <p:nvPr/>
        </p:nvSpPr>
        <p:spPr>
          <a:xfrm>
            <a:off x="395459" y="3429000"/>
            <a:ext cx="11382927" cy="246221"/>
          </a:xfrm>
          <a:prstGeom prst="rect">
            <a:avLst/>
          </a:prstGeom>
          <a:noFill/>
        </p:spPr>
        <p:txBody>
          <a:bodyPr wrap="square" rtlCol="0">
            <a:spAutoFit/>
          </a:bodyPr>
          <a:lstStyle/>
          <a:p>
            <a:r>
              <a:rPr lang="en-GB" sz="1000" baseline="30000" dirty="0">
                <a:solidFill>
                  <a:srgbClr val="000000"/>
                </a:solidFill>
                <a:latin typeface="Verdana" panose="020B0604030504040204" pitchFamily="34" charset="0"/>
                <a:ea typeface="Verdana" panose="020B0604030504040204" pitchFamily="34" charset="0"/>
              </a:rPr>
              <a:t>* </a:t>
            </a:r>
            <a:r>
              <a:rPr lang="en-GB" sz="1000" b="0" i="0" u="none" strike="noStrike" kern="1200" cap="none" spc="0" baseline="0" dirty="0">
                <a:solidFill>
                  <a:srgbClr val="000000"/>
                </a:solidFill>
                <a:uFillTx/>
                <a:latin typeface="Verdana" panose="020B0604030504040204" pitchFamily="34" charset="0"/>
                <a:ea typeface="Verdana" panose="020B0604030504040204" pitchFamily="34" charset="0"/>
              </a:rPr>
              <a:t>European Commission, Annual reports of SARE 2018 -</a:t>
            </a:r>
            <a:r>
              <a:rPr lang="en-GB" sz="1000" dirty="0">
                <a:solidFill>
                  <a:srgbClr val="212121"/>
                </a:solidFill>
                <a:latin typeface="Verdana" panose="020B0604030504040204" pitchFamily="34" charset="0"/>
                <a:ea typeface="Verdana" panose="020B0604030504040204" pitchFamily="34" charset="0"/>
              </a:rPr>
              <a:t>2021</a:t>
            </a:r>
          </a:p>
        </p:txBody>
      </p:sp>
    </p:spTree>
    <p:extLst>
      <p:ext uri="{BB962C8B-B14F-4D97-AF65-F5344CB8AC3E}">
        <p14:creationId xmlns:p14="http://schemas.microsoft.com/office/powerpoint/2010/main" val="2632542892"/>
      </p:ext>
    </p:extLst>
  </p:cSld>
  <p:clrMapOvr>
    <a:masterClrMapping/>
  </p:clrMapOvr>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lcf76f155ced4ddcb4097134ff3c332f xmlns="08e3d5ac-ca22-4e28-9f1e-d2fd086a49d3">
      <Terms xmlns="http://schemas.microsoft.com/office/infopath/2007/PartnerControls"/>
    </lcf76f155ced4ddcb4097134ff3c332f>
    <TaxCatchAll xmlns="0c76a06a-cd16-427e-91a1-cd5451a0a4bd" xsi:nil="true"/>
    <MediaLengthInSeconds xmlns="08e3d5ac-ca22-4e28-9f1e-d2fd086a49d3" xsi:nil="true"/>
  </documentManagement>
</p:properties>
</file>

<file path=customXml/itemProps1.xml><?xml version="1.0" encoding="utf-8"?>
<ds:datastoreItem xmlns:ds="http://schemas.openxmlformats.org/officeDocument/2006/customXml" ds:itemID="{36871B58-B11B-4962-9400-11C829502A7D}">
  <ds:schemaRefs>
    <ds:schemaRef ds:uri="http://schemas.microsoft.com/sharepoint/v3/contenttype/forms"/>
  </ds:schemaRefs>
</ds:datastoreItem>
</file>

<file path=customXml/itemProps2.xml><?xml version="1.0" encoding="utf-8"?>
<ds:datastoreItem xmlns:ds="http://schemas.openxmlformats.org/officeDocument/2006/customXml" ds:itemID="{8D6D922C-74E6-408C-8DC5-7E2C56C7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6a06a-cd16-427e-91a1-cd5451a0a4bd"/>
    <ds:schemaRef ds:uri="08e3d5ac-ca22-4e28-9f1e-d2fd086a4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3907B-B0AD-4A7D-9C9A-5E1F61EB995A}">
  <ds:schemaRefs>
    <ds:schemaRef ds:uri="http://purl.org/dc/elements/1.1/"/>
    <ds:schemaRef ds:uri="http://purl.org/dc/dcmitype/"/>
    <ds:schemaRef ds:uri="http://schemas.microsoft.com/office/infopath/2007/PartnerControls"/>
    <ds:schemaRef ds:uri="0c76a06a-cd16-427e-91a1-cd5451a0a4bd"/>
    <ds:schemaRef ds:uri="http://purl.org/dc/terms/"/>
    <ds:schemaRef ds:uri="http://schemas.microsoft.com/office/2006/documentManagement/types"/>
    <ds:schemaRef ds:uri="http://schemas.microsoft.com/office/2006/metadata/properties"/>
    <ds:schemaRef ds:uri="http://schemas.openxmlformats.org/package/2006/metadata/core-properties"/>
    <ds:schemaRef ds:uri="08e3d5ac-ca22-4e28-9f1e-d2fd086a49d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9693</TotalTime>
  <Words>3370</Words>
  <Application>Microsoft Office PowerPoint</Application>
  <PresentationFormat>Widescreen</PresentationFormat>
  <Paragraphs>516</Paragraphs>
  <Slides>40</Slides>
  <Notes>1</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40</vt:i4>
      </vt:variant>
    </vt:vector>
  </HeadingPairs>
  <TitlesOfParts>
    <vt:vector size="65" baseType="lpstr">
      <vt:lpstr>AdvOT569473da</vt:lpstr>
      <vt:lpstr>AdvOTf2679e53.I</vt:lpstr>
      <vt:lpstr>Aptos</vt:lpstr>
      <vt:lpstr>Arial</vt:lpstr>
      <vt:lpstr>BlinkMacSystemFont</vt:lpstr>
      <vt:lpstr>Calibri</vt:lpstr>
      <vt:lpstr>Calibri Light</vt:lpstr>
      <vt:lpstr>Cambria</vt:lpstr>
      <vt:lpstr>Charis SIL</vt:lpstr>
      <vt:lpstr>Courier New</vt:lpstr>
      <vt:lpstr>Google Sans</vt:lpstr>
      <vt:lpstr>Guardian TextSans Web</vt:lpstr>
      <vt:lpstr>Helvetica</vt:lpstr>
      <vt:lpstr>Lora</vt:lpstr>
      <vt:lpstr>MetaPro</vt:lpstr>
      <vt:lpstr>Minion-Regular</vt:lpstr>
      <vt:lpstr>Noto Sans</vt:lpstr>
      <vt:lpstr>Roboto</vt:lpstr>
      <vt:lpstr>Roboto Mono Web</vt:lpstr>
      <vt:lpstr>Tahoma</vt:lpstr>
      <vt:lpstr>Times New Roman</vt:lpstr>
      <vt:lpstr>Verdana</vt:lpstr>
      <vt:lpstr>VVCCG G+ Te X_ C M_ Maths_</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Dragoslav Domanovic</cp:lastModifiedBy>
  <cp:revision>29</cp:revision>
  <dcterms:created xsi:type="dcterms:W3CDTF">2019-10-16T18:24:22Z</dcterms:created>
  <dcterms:modified xsi:type="dcterms:W3CDTF">2024-11-07T05:10:31Z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