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29"/>
  </p:notesMasterIdLst>
  <p:sldIdLst>
    <p:sldId id="256" r:id="rId5"/>
    <p:sldId id="259" r:id="rId6"/>
    <p:sldId id="558" r:id="rId7"/>
    <p:sldId id="586" r:id="rId8"/>
    <p:sldId id="587" r:id="rId9"/>
    <p:sldId id="588" r:id="rId10"/>
    <p:sldId id="559" r:id="rId11"/>
    <p:sldId id="589" r:id="rId12"/>
    <p:sldId id="591" r:id="rId13"/>
    <p:sldId id="593" r:id="rId14"/>
    <p:sldId id="594" r:id="rId15"/>
    <p:sldId id="564" r:id="rId16"/>
    <p:sldId id="595" r:id="rId17"/>
    <p:sldId id="574" r:id="rId18"/>
    <p:sldId id="596" r:id="rId19"/>
    <p:sldId id="579" r:id="rId20"/>
    <p:sldId id="566" r:id="rId21"/>
    <p:sldId id="598" r:id="rId22"/>
    <p:sldId id="602" r:id="rId23"/>
    <p:sldId id="600" r:id="rId24"/>
    <p:sldId id="601" r:id="rId25"/>
    <p:sldId id="581" r:id="rId26"/>
    <p:sldId id="582" r:id="rId27"/>
    <p:sldId id="5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6" userDrawn="1">
          <p15:clr>
            <a:srgbClr val="A4A3A4"/>
          </p15:clr>
        </p15:guide>
        <p15:guide id="2" pos="748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D6127-0955-9F79-92E3-6CC5794A03D8}" name="Christina Salinas" initials="CS" userId="S::christina.salinas@iccbba.org::e3229791-5f62-4536-83cc-e0c74f6ccf14" providerId="AD"/>
  <p188:author id="{45881DCB-BFCC-D470-B10B-A5B85C92E5F3}" name="Beatriz Perez" initials="BP" userId="S::Beatriz.Perez@iccbba.org::86ff7178-c6cf-42bb-8631-7c46e1c6d8eb" providerId="AD"/>
  <p188:author id="{DC33D5F9-99C2-D325-5B42-88B06C13A4A3}" name="Robert Eich" initials="RE" userId="S::robert.eich@iccbba.org::a57cbf95-d056-4219-a1f8-3e849b047d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5AA2AF"/>
    <a:srgbClr val="545454"/>
    <a:srgbClr val="FDA23E"/>
    <a:srgbClr val="7D7D7D"/>
    <a:srgbClr val="425B76"/>
    <a:srgbClr val="50DCC7"/>
    <a:srgbClr val="064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72" y="84"/>
      </p:cViewPr>
      <p:guideLst>
        <p:guide orient="horz" pos="3936"/>
        <p:guide pos="74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43E8C-5045-C846-B998-45936915BD5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9AC97-CD54-9340-B9E0-75AD9F29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4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thousands of transplant take place / year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9AC97-CD54-9340-B9E0-75AD9F29C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9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91C76-3D11-3E2C-0E45-EDA024DD0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04EBDD-8C69-025C-3C49-6D36DB738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FA7F40-F1C5-FDF6-44B2-71C5BA2DE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different resulting cell content, viability and changes in tissue properties depending 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3249A-EA4C-DE38-FB40-A31B90DD7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9AC97-CD54-9340-B9E0-75AD9F29C0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5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different resulting cell content, viability and changes in tissue properties depending  of process  / Mention  no need for wait lists as ‘stocks’ may be created and tissues available when needed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9AC97-CD54-9340-B9E0-75AD9F29C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33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AU ~30% of transplanted tissues come from overseas // “Good news” – available tissues  /   ‘Bad news – excessive profit margins impacting on fair access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9AC97-CD54-9340-B9E0-75AD9F29C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69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AA01E-8020-0574-77A7-CE360B9E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3E456-8547-B43C-1BDE-1E6832108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B50E1D-D82A-B2A9-F98F-E248F9464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Falar</a:t>
            </a:r>
            <a:r>
              <a:rPr lang="en-US" dirty="0"/>
              <a:t> de tissue dumping </a:t>
            </a:r>
            <a:r>
              <a:rPr lang="en-US" dirty="0" err="1"/>
              <a:t>aqui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A9659-84E9-7E35-BED8-0AFA67D96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9AC97-CD54-9340-B9E0-75AD9F29C0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4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Falar</a:t>
            </a:r>
            <a:r>
              <a:rPr lang="en-US" dirty="0"/>
              <a:t> de tissue dumping </a:t>
            </a:r>
            <a:r>
              <a:rPr lang="en-US" dirty="0" err="1"/>
              <a:t>aqui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9AC97-CD54-9340-B9E0-75AD9F29C0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04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is an underrated activity, without many registries or follow-up...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9AC97-CD54-9340-B9E0-75AD9F29C0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3FC09F8-2B19-E5D6-1E08-343FCF0B1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049" y="1431638"/>
            <a:ext cx="11459901" cy="1466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4000" b="1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D54E59E-9D50-28C4-10CF-752FC7DFAF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048" y="3814619"/>
            <a:ext cx="11459902" cy="646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lnSpc>
                <a:spcPct val="200000"/>
              </a:lnSpc>
              <a:buFont typeface="Arial" panose="020B0604020202020204" pitchFamily="34" charset="0"/>
              <a:buNone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 02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E44807-EEAF-61EB-D63F-A116035FE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048" y="3083322"/>
            <a:ext cx="11459902" cy="546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 spc="20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Subtitle 01</a:t>
            </a:r>
          </a:p>
        </p:txBody>
      </p:sp>
    </p:spTree>
    <p:extLst>
      <p:ext uri="{BB962C8B-B14F-4D97-AF65-F5344CB8AC3E}">
        <p14:creationId xmlns:p14="http://schemas.microsoft.com/office/powerpoint/2010/main" val="102125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A2E5A8-9591-17D7-478C-DB07BD3FE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1106426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11B6B7-1B4B-2ED3-02CF-0724136937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3858" y="1105514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10D174-E463-C2C1-911C-8ED9C55C3F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529" y="1105513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946283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71652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6426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1061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A2E5A8-9591-17D7-478C-DB07BD3FE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1106426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11B6B7-1B4B-2ED3-02CF-0724136937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3858" y="1105514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10D174-E463-C2C1-911C-8ED9C55C3F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529" y="1105513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946283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71652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6426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5801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A2E5A8-9591-17D7-478C-DB07BD3FE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1106426"/>
            <a:ext cx="3743562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11B6B7-1B4B-2ED3-02CF-0724136937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7397" y="1105514"/>
            <a:ext cx="3715611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10D174-E463-C2C1-911C-8ED9C55C3F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5920" y="1105513"/>
            <a:ext cx="383031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946283"/>
            <a:ext cx="3743562" cy="4037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15191" y="1968200"/>
            <a:ext cx="3715611" cy="4016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5919" y="1968201"/>
            <a:ext cx="3830319" cy="4016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4163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076346"/>
            <a:ext cx="3743562" cy="4907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15191" y="1076348"/>
            <a:ext cx="3715611" cy="4907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5919" y="1076346"/>
            <a:ext cx="3830319" cy="4907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25083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3FC09F8-2B19-E5D6-1E08-343FCF0B1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225" y="88398"/>
            <a:ext cx="10176048" cy="690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Q&amp;A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D54E59E-9D50-28C4-10CF-752FC7DFAF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225" y="941296"/>
            <a:ext cx="11459902" cy="497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172362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3FC09F8-2B19-E5D6-1E08-343FCF0B1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225" y="88398"/>
            <a:ext cx="10176048" cy="690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D54E59E-9D50-28C4-10CF-752FC7DFAF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225" y="1542473"/>
            <a:ext cx="11459902" cy="4374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lnSpc>
                <a:spcPct val="200000"/>
              </a:lnSpc>
              <a:buFont typeface="Arial" panose="020B0604020202020204" pitchFamily="34" charset="0"/>
              <a:buNone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E44807-EEAF-61EB-D63F-A116035FE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7225" y="912776"/>
            <a:ext cx="11459902" cy="481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 spc="20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3337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67493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3595796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273754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378712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6" y="956089"/>
            <a:ext cx="5216963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6" y="1675855"/>
            <a:ext cx="5216961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5224230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7763" y="956089"/>
            <a:ext cx="501907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7763" y="1675855"/>
            <a:ext cx="501907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7763" y="2235315"/>
            <a:ext cx="501180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172349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007" y="132079"/>
            <a:ext cx="9704793" cy="53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547" y="940944"/>
            <a:ext cx="5216961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1675854"/>
            <a:ext cx="5224230" cy="441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0493" y="940944"/>
            <a:ext cx="501907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7763" y="1675854"/>
            <a:ext cx="5011808" cy="441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152045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007" y="132079"/>
            <a:ext cx="9704793" cy="53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924560"/>
            <a:ext cx="5224230" cy="516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7763" y="924560"/>
            <a:ext cx="5011808" cy="516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3822019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15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3" r:id="rId3"/>
    <p:sldLayoutId id="2147483681" r:id="rId4"/>
    <p:sldLayoutId id="2147483674" r:id="rId5"/>
    <p:sldLayoutId id="2147483682" r:id="rId6"/>
    <p:sldLayoutId id="2147483678" r:id="rId7"/>
    <p:sldLayoutId id="2147483679" r:id="rId8"/>
    <p:sldLayoutId id="2147483680" r:id="rId9"/>
    <p:sldLayoutId id="2147483667" r:id="rId10"/>
    <p:sldLayoutId id="2147483683" r:id="rId11"/>
    <p:sldLayoutId id="2147483676" r:id="rId12"/>
    <p:sldLayoutId id="2147483677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mail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13.jpeg"/><Relationship Id="rId18" Type="http://schemas.openxmlformats.org/officeDocument/2006/relationships/image" Target="../media/image52.jpeg"/><Relationship Id="rId3" Type="http://schemas.openxmlformats.org/officeDocument/2006/relationships/image" Target="../media/image39.wmf"/><Relationship Id="rId21" Type="http://schemas.openxmlformats.org/officeDocument/2006/relationships/image" Target="../media/image54.jpe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17" Type="http://schemas.openxmlformats.org/officeDocument/2006/relationships/image" Target="../media/image12.png"/><Relationship Id="rId25" Type="http://schemas.openxmlformats.org/officeDocument/2006/relationships/image" Target="../media/image18.jpeg"/><Relationship Id="rId2" Type="http://schemas.openxmlformats.org/officeDocument/2006/relationships/image" Target="../media/image10.jpeg"/><Relationship Id="rId16" Type="http://schemas.openxmlformats.org/officeDocument/2006/relationships/image" Target="../media/image51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24" Type="http://schemas.openxmlformats.org/officeDocument/2006/relationships/image" Target="../media/image57.jpeg"/><Relationship Id="rId5" Type="http://schemas.openxmlformats.org/officeDocument/2006/relationships/image" Target="../media/image41.jpeg"/><Relationship Id="rId15" Type="http://schemas.openxmlformats.org/officeDocument/2006/relationships/image" Target="../media/image50.jpeg"/><Relationship Id="rId23" Type="http://schemas.openxmlformats.org/officeDocument/2006/relationships/image" Target="../media/image56.jpeg"/><Relationship Id="rId10" Type="http://schemas.openxmlformats.org/officeDocument/2006/relationships/image" Target="../media/image46.png"/><Relationship Id="rId19" Type="http://schemas.openxmlformats.org/officeDocument/2006/relationships/image" Target="../media/image53.jpeg"/><Relationship Id="rId4" Type="http://schemas.openxmlformats.org/officeDocument/2006/relationships/image" Target="../media/image40.wmf"/><Relationship Id="rId9" Type="http://schemas.openxmlformats.org/officeDocument/2006/relationships/image" Target="../media/image45.jpeg"/><Relationship Id="rId14" Type="http://schemas.openxmlformats.org/officeDocument/2006/relationships/image" Target="../media/image49.jpeg"/><Relationship Id="rId22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3.jpeg"/><Relationship Id="rId7" Type="http://schemas.openxmlformats.org/officeDocument/2006/relationships/image" Target="../media/image20.pn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image" Target="../media/image12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23.jpeg"/><Relationship Id="rId5" Type="http://schemas.openxmlformats.org/officeDocument/2006/relationships/image" Target="../media/image19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9.jpeg"/><Relationship Id="rId4" Type="http://schemas.openxmlformats.org/officeDocument/2006/relationships/image" Target="../media/image17.jpeg"/><Relationship Id="rId9" Type="http://schemas.openxmlformats.org/officeDocument/2006/relationships/hyperlink" Target="https://www.edqm.eu/en/newsletter-transplant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3014D0-2D5B-B920-6F3A-13B081192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Tissues: </a:t>
            </a:r>
          </a:p>
          <a:p>
            <a:r>
              <a:rPr lang="en-US" dirty="0"/>
              <a:t>what makes them different?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4DFCF-FCD0-8C94-757D-4FA9CDBB23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048" y="4910172"/>
            <a:ext cx="11459902" cy="602106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A/P Marisa R Herson, MD, PhD   -   Deakin University, School of Medicine, Australia</a:t>
            </a:r>
          </a:p>
        </p:txBody>
      </p:sp>
    </p:spTree>
    <p:extLst>
      <p:ext uri="{BB962C8B-B14F-4D97-AF65-F5344CB8AC3E}">
        <p14:creationId xmlns:p14="http://schemas.microsoft.com/office/powerpoint/2010/main" val="415740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14554-F9E1-63E2-B2CB-2C1BB6A06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F6AF92-9D73-9FE5-1533-795ED5A11B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159" y="211509"/>
            <a:ext cx="10176048" cy="690635"/>
          </a:xfrm>
        </p:spPr>
        <p:txBody>
          <a:bodyPr/>
          <a:lstStyle/>
          <a:p>
            <a:r>
              <a:rPr lang="en-US" sz="2000" b="0" dirty="0">
                <a:solidFill>
                  <a:schemeClr val="accent1"/>
                </a:solidFill>
              </a:rPr>
              <a:t>What is different -  from donation to utilization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71EB9-0EF3-EF90-F54F-2D7FBDEC04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048" y="2855903"/>
            <a:ext cx="11637529" cy="481915"/>
          </a:xfrm>
        </p:spPr>
        <p:txBody>
          <a:bodyPr/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Donated tissues - “life cycle” peculiarities</a:t>
            </a:r>
            <a:endParaRPr lang="en-AU" sz="32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44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80171-3ED8-A407-10DE-F772F4CA0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C8178D-9DD8-FD14-1831-98C6AD1ACB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What is different - from donation to utilization</a:t>
            </a:r>
            <a:endParaRPr lang="en-AU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391DDB-F204-C4D7-B631-0029F8BEF055}"/>
              </a:ext>
            </a:extLst>
          </p:cNvPr>
          <p:cNvSpPr txBox="1"/>
          <p:nvPr/>
        </p:nvSpPr>
        <p:spPr>
          <a:xfrm>
            <a:off x="662738" y="3155668"/>
            <a:ext cx="63282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Most donated tissues </a:t>
            </a:r>
            <a:r>
              <a:rPr lang="en-US" dirty="0">
                <a:solidFill>
                  <a:srgbClr val="00B050"/>
                </a:solidFill>
              </a:rPr>
              <a:t>will be further manufactured</a:t>
            </a:r>
            <a:r>
              <a:rPr lang="en-US" dirty="0">
                <a:solidFill>
                  <a:srgbClr val="3F3F3F"/>
                </a:solidFill>
              </a:rPr>
              <a:t>, usually 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within “controlled” environments              </a:t>
            </a:r>
          </a:p>
          <a:p>
            <a:r>
              <a:rPr lang="en-US" sz="1200" dirty="0">
                <a:solidFill>
                  <a:srgbClr val="0070C0"/>
                </a:solidFill>
              </a:rPr>
              <a:t>(note: variable requirements)</a:t>
            </a:r>
            <a:endParaRPr lang="en-AU" sz="1200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5B44F1-150D-8D58-93C5-AE06FFA57D4F}"/>
              </a:ext>
            </a:extLst>
          </p:cNvPr>
          <p:cNvSpPr txBox="1"/>
          <p:nvPr/>
        </p:nvSpPr>
        <p:spPr>
          <a:xfrm>
            <a:off x="708145" y="4310867"/>
            <a:ext cx="639490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Processing </a:t>
            </a:r>
            <a:r>
              <a:rPr lang="en-US" dirty="0">
                <a:solidFill>
                  <a:srgbClr val="00B050"/>
                </a:solidFill>
              </a:rPr>
              <a:t>may include diverse manipulation steps 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such as: </a:t>
            </a:r>
            <a:r>
              <a:rPr lang="en-US" i="1" dirty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cleaning, cutting, de-cellularization, de-mineralization, preservation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(e.g. lyophilization, freezing, controlled rate freezing)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and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bio-burden reduction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(e.g. exposure to antibiotics, terminal sterilization)                                                                     </a:t>
            </a:r>
            <a:r>
              <a:rPr lang="en-US" sz="1200" dirty="0">
                <a:solidFill>
                  <a:srgbClr val="0070C0"/>
                </a:solidFill>
              </a:rPr>
              <a:t>(note: potential changes in quality, safety and efficacy)</a:t>
            </a:r>
            <a:endParaRPr lang="en-AU" sz="12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4A6F3-D7C2-6FD9-5C27-BC7CC3F5D8AD}"/>
              </a:ext>
            </a:extLst>
          </p:cNvPr>
          <p:cNvSpPr txBox="1"/>
          <p:nvPr/>
        </p:nvSpPr>
        <p:spPr>
          <a:xfrm>
            <a:off x="663051" y="2120761"/>
            <a:ext cx="64945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accent3">
                    <a:lumMod val="10000"/>
                  </a:schemeClr>
                </a:solidFill>
                <a:latin typeface="+mn-lt"/>
              </a:rPr>
              <a:t>Donated tissues </a:t>
            </a:r>
            <a:r>
              <a:rPr lang="en-US" sz="1800" b="0" dirty="0">
                <a:solidFill>
                  <a:srgbClr val="00B050"/>
                </a:solidFill>
                <a:latin typeface="+mn-lt"/>
              </a:rPr>
              <a:t>are usually transported </a:t>
            </a:r>
            <a:r>
              <a:rPr lang="en-US" sz="1800" b="0" dirty="0">
                <a:solidFill>
                  <a:schemeClr val="accent3">
                    <a:lumMod val="10000"/>
                  </a:schemeClr>
                </a:solidFill>
              </a:rPr>
              <a:t>to different facilities in the same area or country of collection for further processing</a:t>
            </a:r>
            <a:endParaRPr lang="en-AU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59D4B-F4C7-0812-2F49-CB8B7C4E2F19}"/>
              </a:ext>
            </a:extLst>
          </p:cNvPr>
          <p:cNvSpPr txBox="1"/>
          <p:nvPr/>
        </p:nvSpPr>
        <p:spPr>
          <a:xfrm>
            <a:off x="6234545" y="5561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AF34BE-3C83-2077-3B37-62B9AAE6FF29}"/>
              </a:ext>
            </a:extLst>
          </p:cNvPr>
          <p:cNvSpPr txBox="1"/>
          <p:nvPr/>
        </p:nvSpPr>
        <p:spPr>
          <a:xfrm>
            <a:off x="5162204" y="54614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14" name="Picture 4" descr="C:\Users\Marisa\Pictures\DTBV\TDTBV 2010\DSC08785.JPG">
            <a:extLst>
              <a:ext uri="{FF2B5EF4-FFF2-40B4-BE49-F238E27FC236}">
                <a16:creationId xmlns:a16="http://schemas.microsoft.com/office/drawing/2014/main" id="{36B57124-3C54-49F7-5C81-807B2E2E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56" y="3683504"/>
            <a:ext cx="3150811" cy="237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B29D2-B555-08D4-70FE-14B7BB2A3009}"/>
              </a:ext>
            </a:extLst>
          </p:cNvPr>
          <p:cNvSpPr txBox="1"/>
          <p:nvPr/>
        </p:nvSpPr>
        <p:spPr>
          <a:xfrm>
            <a:off x="646977" y="1354349"/>
            <a:ext cx="6591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Donated tissues can be also </a:t>
            </a:r>
            <a:r>
              <a:rPr lang="en-US" dirty="0">
                <a:solidFill>
                  <a:srgbClr val="00B050"/>
                </a:solidFill>
              </a:rPr>
              <a:t>retrieved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by competent technicians 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Picture 1036">
            <a:extLst>
              <a:ext uri="{FF2B5EF4-FFF2-40B4-BE49-F238E27FC236}">
                <a16:creationId xmlns:a16="http://schemas.microsoft.com/office/drawing/2014/main" id="{82C444B7-5EF4-757C-D09D-3971A9778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127" y="1065892"/>
            <a:ext cx="3150811" cy="236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07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B78A2D-5E1D-B26C-0767-26FFDFAC8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What is different - from donation to utilization</a:t>
            </a:r>
            <a:endParaRPr lang="en-AU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BDFE4-DDB7-16D6-A5A2-E427FF719543}"/>
              </a:ext>
            </a:extLst>
          </p:cNvPr>
          <p:cNvSpPr txBox="1"/>
          <p:nvPr/>
        </p:nvSpPr>
        <p:spPr>
          <a:xfrm>
            <a:off x="6234545" y="5561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B5C44-BB8E-5A6D-AF83-97437EEEBA54}"/>
              </a:ext>
            </a:extLst>
          </p:cNvPr>
          <p:cNvSpPr txBox="1"/>
          <p:nvPr/>
        </p:nvSpPr>
        <p:spPr>
          <a:xfrm>
            <a:off x="5162204" y="54614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2B306-F6B3-C099-86BE-0E0A396BDB1E}"/>
              </a:ext>
            </a:extLst>
          </p:cNvPr>
          <p:cNvSpPr txBox="1"/>
          <p:nvPr/>
        </p:nvSpPr>
        <p:spPr>
          <a:xfrm>
            <a:off x="704343" y="1314066"/>
            <a:ext cx="6826517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3">
                    <a:lumMod val="10000"/>
                  </a:schemeClr>
                </a:solidFill>
              </a:rPr>
              <a:t>Unprocessed or processed tissues can be maintained under</a:t>
            </a:r>
            <a:r>
              <a:rPr lang="en-GB" sz="2000" i="1" dirty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3">
                    <a:lumMod val="10000"/>
                  </a:schemeClr>
                </a:solidFill>
              </a:rPr>
              <a:t>appropriate </a:t>
            </a:r>
            <a:r>
              <a:rPr lang="en-GB" sz="2000" dirty="0">
                <a:solidFill>
                  <a:srgbClr val="00B050"/>
                </a:solidFill>
              </a:rPr>
              <a:t>storage conditions, or “banked”, 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</a:rPr>
              <a:t>for longer periods at the processing facilities</a:t>
            </a:r>
          </a:p>
          <a:p>
            <a:r>
              <a:rPr lang="en-US" sz="1400" dirty="0">
                <a:solidFill>
                  <a:srgbClr val="0070C0"/>
                </a:solidFill>
              </a:rPr>
              <a:t>(note: pending process &amp; packaging ~ 2-4 years / corneas  ~30days in culture medium)</a:t>
            </a:r>
            <a:endParaRPr lang="en-AU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C5273-64DA-5216-8C8C-165B1182CCE1}"/>
              </a:ext>
            </a:extLst>
          </p:cNvPr>
          <p:cNvSpPr txBox="1"/>
          <p:nvPr/>
        </p:nvSpPr>
        <p:spPr>
          <a:xfrm>
            <a:off x="687717" y="4037240"/>
            <a:ext cx="6577607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10000"/>
                  </a:schemeClr>
                </a:solidFill>
              </a:rPr>
              <a:t>Stored tissues may be </a:t>
            </a:r>
            <a:r>
              <a:rPr lang="en-US" sz="2000" dirty="0">
                <a:solidFill>
                  <a:srgbClr val="3F3F3F"/>
                </a:solidFill>
              </a:rPr>
              <a:t>distributed for transplantation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from the tissue banks </a:t>
            </a:r>
            <a:r>
              <a:rPr lang="en-US" sz="2000" dirty="0">
                <a:solidFill>
                  <a:srgbClr val="00B050"/>
                </a:solidFill>
              </a:rPr>
              <a:t>at different times,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and as needed</a:t>
            </a:r>
            <a:r>
              <a:rPr lang="en-US" sz="2000" dirty="0">
                <a:solidFill>
                  <a:srgbClr val="3F3F3F"/>
                </a:solidFill>
              </a:rPr>
              <a:t>, 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</a:rPr>
              <a:t>within the assigned product lifespan</a:t>
            </a:r>
          </a:p>
          <a:p>
            <a:r>
              <a:rPr lang="en-AU" sz="1400" dirty="0">
                <a:solidFill>
                  <a:srgbClr val="0070C0"/>
                </a:solidFill>
              </a:rPr>
              <a:t>(note: waiting lists?, emergency resources)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64B74-5FB0-E7B0-BABE-9B5CDE9A2447}"/>
              </a:ext>
            </a:extLst>
          </p:cNvPr>
          <p:cNvSpPr txBox="1"/>
          <p:nvPr/>
        </p:nvSpPr>
        <p:spPr>
          <a:xfrm>
            <a:off x="704343" y="2948251"/>
            <a:ext cx="62367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Storage time allows for increased </a:t>
            </a:r>
            <a:r>
              <a:rPr lang="en-US" sz="2000" dirty="0">
                <a:solidFill>
                  <a:srgbClr val="00B050"/>
                </a:solidFill>
              </a:rPr>
              <a:t>quality controls and safety assurance</a:t>
            </a:r>
            <a:endParaRPr lang="en-A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EFB87-674D-CF6D-91E9-77502834C0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757" y="3717985"/>
            <a:ext cx="3353056" cy="2514793"/>
          </a:xfrm>
          <a:prstGeom prst="rect">
            <a:avLst/>
          </a:prstGeom>
        </p:spPr>
      </p:pic>
      <p:pic>
        <p:nvPicPr>
          <p:cNvPr id="15" name="Picture 14" descr="C:\Users\Marisa\Pictures\DTBV\TDTBV 2010\DSC08760.JPG">
            <a:extLst>
              <a:ext uri="{FF2B5EF4-FFF2-40B4-BE49-F238E27FC236}">
                <a16:creationId xmlns:a16="http://schemas.microsoft.com/office/drawing/2014/main" id="{EF1D94F0-71B8-4102-D7DE-3F404CB71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372" y="1130060"/>
            <a:ext cx="3328633" cy="2411277"/>
          </a:xfrm>
          <a:prstGeom prst="rect">
            <a:avLst/>
          </a:prstGeom>
          <a:noFill/>
          <a:ln>
            <a:solidFill>
              <a:srgbClr val="54545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19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71836-4B75-CAB9-04A8-36C58D680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25438F-CD3B-BF71-4B89-DFCA6E54B7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159" y="211509"/>
            <a:ext cx="10176048" cy="690635"/>
          </a:xfrm>
        </p:spPr>
        <p:txBody>
          <a:bodyPr/>
          <a:lstStyle/>
          <a:p>
            <a:r>
              <a:rPr lang="en-US" sz="1800" b="0" dirty="0">
                <a:solidFill>
                  <a:schemeClr val="accent1"/>
                </a:solidFill>
              </a:rPr>
              <a:t>What is different -  from donation to utilization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9C71A-4EE6-986F-AD6C-90071C6AD3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0552" y="2855903"/>
            <a:ext cx="10839667" cy="481915"/>
          </a:xfrm>
        </p:spPr>
        <p:txBody>
          <a:bodyPr/>
          <a:lstStyle/>
          <a:p>
            <a:r>
              <a:rPr lang="en-GB" sz="3200" dirty="0"/>
              <a:t>Processed tissues can, and do ‘travel’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b="0" dirty="0"/>
              <a:t>…a lot </a:t>
            </a:r>
          </a:p>
          <a:p>
            <a:endParaRPr lang="en-GB" sz="3200" b="0" dirty="0"/>
          </a:p>
        </p:txBody>
      </p:sp>
    </p:spTree>
    <p:extLst>
      <p:ext uri="{BB962C8B-B14F-4D97-AF65-F5344CB8AC3E}">
        <p14:creationId xmlns:p14="http://schemas.microsoft.com/office/powerpoint/2010/main" val="3483115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987D9-0449-DDDB-FB38-6C39F2809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C6A990-6FF0-83BF-4B79-EF233F9FD6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What is different - from donation to utilization</a:t>
            </a:r>
            <a:endParaRPr lang="en-AU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BA9A56-26E8-3714-CB1E-50854EF9C1E4}"/>
              </a:ext>
            </a:extLst>
          </p:cNvPr>
          <p:cNvSpPr txBox="1"/>
          <p:nvPr/>
        </p:nvSpPr>
        <p:spPr>
          <a:xfrm>
            <a:off x="302611" y="1730970"/>
            <a:ext cx="109001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Increasingly, the insufficiency  of locally sourced tissues  to supply demand foments the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movement of tissue transplants</a:t>
            </a:r>
            <a:r>
              <a:rPr lang="en-US" dirty="0">
                <a:solidFill>
                  <a:srgbClr val="00B050"/>
                </a:solidFill>
              </a:rPr>
              <a:t>  across international borders (importation / exportation)                                           </a:t>
            </a:r>
            <a:r>
              <a:rPr lang="en-US" sz="1400" dirty="0">
                <a:solidFill>
                  <a:srgbClr val="0070C0"/>
                </a:solidFill>
              </a:rPr>
              <a:t>(note: commercial players)</a:t>
            </a:r>
            <a:endParaRPr lang="en-AU" sz="14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DCE0F4-0A9F-86CD-5F1D-A569ABE2E442}"/>
              </a:ext>
            </a:extLst>
          </p:cNvPr>
          <p:cNvSpPr txBox="1"/>
          <p:nvPr/>
        </p:nvSpPr>
        <p:spPr>
          <a:xfrm>
            <a:off x="302611" y="4633006"/>
            <a:ext cx="108460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Tissue transplants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may remain </a:t>
            </a:r>
            <a:r>
              <a:rPr lang="en-US" dirty="0">
                <a:solidFill>
                  <a:srgbClr val="00B050"/>
                </a:solidFill>
              </a:rPr>
              <a:t>stored under the custody of a secondary distributor, or in consignment at different medical or dental facilities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in the same country of manufacturing, or in a number of other countries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DA3F8-F41E-61BF-23B2-DADF246C5006}"/>
              </a:ext>
            </a:extLst>
          </p:cNvPr>
          <p:cNvSpPr txBox="1"/>
          <p:nvPr/>
        </p:nvSpPr>
        <p:spPr>
          <a:xfrm>
            <a:off x="302609" y="2714286"/>
            <a:ext cx="109979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B050"/>
                </a:solidFill>
                <a:latin typeface="+mn-lt"/>
              </a:rPr>
              <a:t>Unprocessed tissue </a:t>
            </a:r>
            <a:r>
              <a:rPr lang="en-US" sz="1800" b="0" dirty="0">
                <a:solidFill>
                  <a:schemeClr val="accent3">
                    <a:lumMod val="10000"/>
                  </a:schemeClr>
                </a:solidFill>
                <a:latin typeface="+mn-lt"/>
              </a:rPr>
              <a:t>may also be </a:t>
            </a:r>
            <a:r>
              <a:rPr lang="en-US" sz="1800" b="0" dirty="0">
                <a:solidFill>
                  <a:srgbClr val="00B050"/>
                </a:solidFill>
                <a:latin typeface="+mn-lt"/>
              </a:rPr>
              <a:t>exported</a:t>
            </a:r>
            <a:r>
              <a:rPr lang="en-US" sz="1800" b="0" dirty="0">
                <a:latin typeface="+mn-lt"/>
              </a:rPr>
              <a:t> 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to a neighboring or a distant country for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further manufacturing</a:t>
            </a:r>
            <a:endParaRPr lang="en-A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367396-522C-9797-60F7-C5BD6D1A6F71}"/>
              </a:ext>
            </a:extLst>
          </p:cNvPr>
          <p:cNvSpPr txBox="1"/>
          <p:nvPr/>
        </p:nvSpPr>
        <p:spPr>
          <a:xfrm>
            <a:off x="587277" y="3245220"/>
            <a:ext cx="10911729" cy="92333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b="1" dirty="0">
                <a:cs typeface="Arial" panose="020B0604020202020204" pitchFamily="34" charset="0"/>
              </a:rPr>
              <a:t>Skin, bones and tissue for sale: How the dead are being used for grisly trade in human body parts </a:t>
            </a:r>
          </a:p>
          <a:p>
            <a:r>
              <a:rPr lang="en-AU" sz="1400" i="1" dirty="0">
                <a:cs typeface="Arial" panose="020B0604020202020204" pitchFamily="34" charset="0"/>
              </a:rPr>
              <a:t>The Slovaks export cadaver parts to the Germans; the Germans export finished products to South Korea and the U.S.; the South Koreans to Mexico; the U.S. to more than 30 countries</a:t>
            </a:r>
            <a:br>
              <a:rPr lang="en-AU" sz="1400" i="1" dirty="0">
                <a:cs typeface="Arial" panose="020B0604020202020204" pitchFamily="34" charset="0"/>
              </a:rPr>
            </a:br>
            <a:r>
              <a:rPr lang="en-AU" sz="1200" dirty="0">
                <a:cs typeface="Arial" panose="020B0604020202020204" pitchFamily="34" charset="0"/>
              </a:rPr>
              <a:t>Kate Wilson, Vlad Lavrov, Martina Keller, Thomas Maier and Gerard Ryle   </a:t>
            </a:r>
            <a:r>
              <a:rPr lang="en-AU" sz="1200" dirty="0">
                <a:hlinkClick r:id="rId3"/>
              </a:rPr>
              <a:t>http://www.dailymail.co.uk</a:t>
            </a:r>
            <a:r>
              <a:rPr lang="en-AU" sz="1200" dirty="0"/>
              <a:t>    July, 2012   (RTI 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5C50A-CCAA-C960-A399-17CAFA09A557}"/>
              </a:ext>
            </a:extLst>
          </p:cNvPr>
          <p:cNvSpPr txBox="1"/>
          <p:nvPr/>
        </p:nvSpPr>
        <p:spPr>
          <a:xfrm>
            <a:off x="302611" y="994688"/>
            <a:ext cx="59854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Tissue transplants </a:t>
            </a:r>
            <a:r>
              <a:rPr lang="en-US" dirty="0">
                <a:solidFill>
                  <a:srgbClr val="00B050"/>
                </a:solidFill>
              </a:rPr>
              <a:t>travel frequently within national borders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C6113-3391-2456-98A2-B2660473ADA2}"/>
              </a:ext>
            </a:extLst>
          </p:cNvPr>
          <p:cNvSpPr txBox="1"/>
          <p:nvPr/>
        </p:nvSpPr>
        <p:spPr>
          <a:xfrm>
            <a:off x="989215" y="19778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193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1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701E2-11A7-DCB0-6FF4-03477B577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3775EC-58DE-C052-57BE-837718A775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159" y="211509"/>
            <a:ext cx="10176048" cy="690635"/>
          </a:xfrm>
        </p:spPr>
        <p:txBody>
          <a:bodyPr/>
          <a:lstStyle/>
          <a:p>
            <a:r>
              <a:rPr lang="en-US" sz="1800" b="0" dirty="0">
                <a:solidFill>
                  <a:schemeClr val="accent1"/>
                </a:solidFill>
              </a:rPr>
              <a:t>What is different - from donation to utilization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434B0-1354-BB5F-FE70-185851D194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22" y="1721697"/>
            <a:ext cx="11365523" cy="2545830"/>
          </a:xfrm>
        </p:spPr>
        <p:txBody>
          <a:bodyPr/>
          <a:lstStyle/>
          <a:p>
            <a:pPr algn="ctr"/>
            <a:r>
              <a:rPr lang="en-GB" sz="3200" b="1" dirty="0"/>
              <a:t>Tissue transplants are </a:t>
            </a:r>
            <a:r>
              <a:rPr lang="en-GB" sz="3200" b="1" dirty="0">
                <a:solidFill>
                  <a:schemeClr val="tx1">
                    <a:lumMod val="50000"/>
                  </a:schemeClr>
                </a:solidFill>
              </a:rPr>
              <a:t>used by</a:t>
            </a:r>
          </a:p>
          <a:p>
            <a:pPr algn="ctr"/>
            <a:r>
              <a:rPr lang="en-GB" sz="3200" b="1" dirty="0">
                <a:solidFill>
                  <a:schemeClr val="tx1">
                    <a:lumMod val="50000"/>
                  </a:schemeClr>
                </a:solidFill>
              </a:rPr>
              <a:t> multiple </a:t>
            </a:r>
            <a:r>
              <a:rPr lang="en-GB" sz="3200" dirty="0">
                <a:solidFill>
                  <a:schemeClr val="tx1">
                    <a:lumMod val="50000"/>
                  </a:schemeClr>
                </a:solidFill>
              </a:rPr>
              <a:t>surgical specialties and teams,</a:t>
            </a:r>
          </a:p>
          <a:p>
            <a:pPr algn="ctr"/>
            <a:r>
              <a:rPr lang="en-GB" sz="3200" dirty="0">
                <a:solidFill>
                  <a:schemeClr val="tx1">
                    <a:lumMod val="50000"/>
                  </a:schemeClr>
                </a:solidFill>
              </a:rPr>
              <a:t>and</a:t>
            </a:r>
          </a:p>
          <a:p>
            <a:pPr algn="ctr"/>
            <a:r>
              <a:rPr lang="en-GB" sz="3200" dirty="0">
                <a:solidFill>
                  <a:schemeClr val="tx1">
                    <a:lumMod val="50000"/>
                  </a:schemeClr>
                </a:solidFill>
              </a:rPr>
              <a:t>in multiple indications</a:t>
            </a:r>
          </a:p>
          <a:p>
            <a:pPr algn="ctr"/>
            <a:endParaRPr lang="en-GB" sz="3200" b="1" dirty="0">
              <a:solidFill>
                <a:schemeClr val="tx1">
                  <a:lumMod val="50000"/>
                </a:schemeClr>
              </a:solidFill>
            </a:endParaRPr>
          </a:p>
          <a:p>
            <a:pPr marL="1433513" indent="-623888">
              <a:buFont typeface="Arial" panose="020B0604020202020204" pitchFamily="34" charset="0"/>
              <a:buChar char="•"/>
            </a:pPr>
            <a:endParaRPr lang="en-AU" sz="3200" b="0" u="sng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86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Image result for human vascular grafts ">
            <a:extLst>
              <a:ext uri="{FF2B5EF4-FFF2-40B4-BE49-F238E27FC236}">
                <a16:creationId xmlns:a16="http://schemas.microsoft.com/office/drawing/2014/main" id="{9553E205-F2D7-DE4A-A34E-3A421E237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68787" y="3462546"/>
            <a:ext cx="842701" cy="15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398C2-72C3-335B-2351-FBBA03D44E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What is different - from donation to utilization</a:t>
            </a:r>
            <a:endParaRPr lang="en-AU" sz="2000" dirty="0"/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B5C100-A196-005C-5614-3FD212DEC5C0}"/>
              </a:ext>
            </a:extLst>
          </p:cNvPr>
          <p:cNvSpPr txBox="1"/>
          <p:nvPr/>
        </p:nvSpPr>
        <p:spPr>
          <a:xfrm>
            <a:off x="300686" y="1180778"/>
            <a:ext cx="52316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10000"/>
                  </a:schemeClr>
                </a:solidFill>
              </a:rPr>
              <a:t>Orthopedic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 -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</a:rPr>
              <a:t>trauma, spinal, cancer, sports, congenital</a:t>
            </a:r>
            <a:endParaRPr lang="en-A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AF0D16DC-824D-76C8-AD6A-82F68BA2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283749" y="1385030"/>
            <a:ext cx="596839" cy="14057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A2C713B9-39BA-5D89-666F-FCC69980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55226">
            <a:off x="7127028" y="1411343"/>
            <a:ext cx="480911" cy="138802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78E6AD51-5BB3-C0B2-EC55-18BDDF70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977" y="1367548"/>
            <a:ext cx="879388" cy="7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arisa\Pictures\Tissue Bank  products\DSC_0032.JPG">
            <a:extLst>
              <a:ext uri="{FF2B5EF4-FFF2-40B4-BE49-F238E27FC236}">
                <a16:creationId xmlns:a16="http://schemas.microsoft.com/office/drawing/2014/main" id="{288481D7-EE75-C984-BDDD-9C57CEB5A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03" y="2149934"/>
            <a:ext cx="772038" cy="51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dental bone graft">
            <a:extLst>
              <a:ext uri="{FF2B5EF4-FFF2-40B4-BE49-F238E27FC236}">
                <a16:creationId xmlns:a16="http://schemas.microsoft.com/office/drawing/2014/main" id="{21A8D0EA-AA9E-91BE-F24C-DD69FDD27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345" y="1450120"/>
            <a:ext cx="1237411" cy="69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C3EF231-7C8E-9DBD-7D55-19BC6ED800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845" y="2741333"/>
            <a:ext cx="1789246" cy="11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Marisa\Pictures\Tissue Bank  products\DSC_0023.JPG">
            <a:extLst>
              <a:ext uri="{FF2B5EF4-FFF2-40B4-BE49-F238E27FC236}">
                <a16:creationId xmlns:a16="http://schemas.microsoft.com/office/drawing/2014/main" id="{88E3F11D-9881-74C0-2B0E-9C9C5B72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7974" y="2041492"/>
            <a:ext cx="788640" cy="52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212BE158-2A1A-4DC2-C1CD-7A711A2ED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7500009" y="1925564"/>
            <a:ext cx="894483" cy="5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CBD55735-EE10-1D90-3E80-0EF11BAA0F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9138">
            <a:off x="7887489" y="3101934"/>
            <a:ext cx="830074" cy="5541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8C0595-29F8-1420-D38B-01344CE0C3ED}"/>
              </a:ext>
            </a:extLst>
          </p:cNvPr>
          <p:cNvSpPr txBox="1"/>
          <p:nvPr/>
        </p:nvSpPr>
        <p:spPr>
          <a:xfrm>
            <a:off x="428626" y="4230114"/>
            <a:ext cx="5305512" cy="369332"/>
          </a:xfrm>
          <a:prstGeom prst="rect">
            <a:avLst/>
          </a:prstGeom>
          <a:solidFill>
            <a:schemeClr val="bg1"/>
          </a:solidFill>
          <a:ln>
            <a:solidFill>
              <a:srgbClr val="FDA23E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10000"/>
                  </a:schemeClr>
                </a:solidFill>
              </a:rPr>
              <a:t>Ophthalmology 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– 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</a:rPr>
              <a:t>corneal transplants; trauma repair </a:t>
            </a:r>
            <a:endParaRPr lang="en-AU" sz="16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7" name="Picture 4" descr="cornea1">
            <a:extLst>
              <a:ext uri="{FF2B5EF4-FFF2-40B4-BE49-F238E27FC236}">
                <a16:creationId xmlns:a16="http://schemas.microsoft.com/office/drawing/2014/main" id="{8C3B05A7-89D3-5FA6-64E3-CE34D2694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305" y="3167527"/>
            <a:ext cx="1237411" cy="8117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18" name="Picture 9" descr="image_cornea">
            <a:extLst>
              <a:ext uri="{FF2B5EF4-FFF2-40B4-BE49-F238E27FC236}">
                <a16:creationId xmlns:a16="http://schemas.microsoft.com/office/drawing/2014/main" id="{9BF15DE8-743E-B708-5BBF-3070BDFF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759" y="2296843"/>
            <a:ext cx="1086799" cy="8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Related image">
            <a:extLst>
              <a:ext uri="{FF2B5EF4-FFF2-40B4-BE49-F238E27FC236}">
                <a16:creationId xmlns:a16="http://schemas.microsoft.com/office/drawing/2014/main" id="{16F0D828-2735-2270-34BA-BB100213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16" y="2063592"/>
            <a:ext cx="1014701" cy="8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AA773-D344-9EB0-794A-83FB7FC9D145}"/>
              </a:ext>
            </a:extLst>
          </p:cNvPr>
          <p:cNvSpPr txBox="1"/>
          <p:nvPr/>
        </p:nvSpPr>
        <p:spPr>
          <a:xfrm>
            <a:off x="567345" y="2277342"/>
            <a:ext cx="5055551" cy="369332"/>
          </a:xfrm>
          <a:prstGeom prst="rect">
            <a:avLst/>
          </a:prstGeom>
          <a:solidFill>
            <a:schemeClr val="bg1"/>
          </a:solidFill>
          <a:ln>
            <a:solidFill>
              <a:srgbClr val="FDA23E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10000"/>
                  </a:schemeClr>
                </a:solidFill>
              </a:rPr>
              <a:t>Plastic surgery  - 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</a:rPr>
              <a:t>bone loss, soft tissue repairs, burns</a:t>
            </a:r>
            <a:endParaRPr lang="en-AU" sz="16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FD97AA-D4CA-5136-2189-F5D20A5BABA7}"/>
              </a:ext>
            </a:extLst>
          </p:cNvPr>
          <p:cNvSpPr txBox="1"/>
          <p:nvPr/>
        </p:nvSpPr>
        <p:spPr>
          <a:xfrm>
            <a:off x="556642" y="1720340"/>
            <a:ext cx="3951466" cy="369332"/>
          </a:xfrm>
          <a:prstGeom prst="rect">
            <a:avLst/>
          </a:prstGeom>
          <a:solidFill>
            <a:schemeClr val="bg1"/>
          </a:solidFill>
          <a:ln>
            <a:solidFill>
              <a:srgbClr val="FDA23E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10000"/>
                  </a:schemeClr>
                </a:solidFill>
              </a:rPr>
              <a:t>Dental surgery 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– 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</a:rPr>
              <a:t>implants, cranio-facial</a:t>
            </a:r>
            <a:r>
              <a:rPr lang="en-US" dirty="0"/>
              <a:t> </a:t>
            </a:r>
            <a:endParaRPr lang="en-AU" dirty="0"/>
          </a:p>
        </p:txBody>
      </p:sp>
      <p:pic>
        <p:nvPicPr>
          <p:cNvPr id="23" name="Picture 8" descr="https://webeye.ophth.uiowa.edu/eyeforum/tutorials/Cornea-Transplant-Intro/4A-LRG-mini-pkp.jpg">
            <a:extLst>
              <a:ext uri="{FF2B5EF4-FFF2-40B4-BE49-F238E27FC236}">
                <a16:creationId xmlns:a16="http://schemas.microsoft.com/office/drawing/2014/main" id="{C92E109B-C513-1DA1-09D0-F089F0FFF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16" y="2956004"/>
            <a:ext cx="1211693" cy="82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6090DEEC-6D96-71F2-57A0-AD7F745B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21" y="5481021"/>
            <a:ext cx="1180495" cy="78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9118E2C9-4CEF-B896-D68F-9A14C0817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01" y="4439420"/>
            <a:ext cx="1263338" cy="84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5BB26E8-DED8-33D4-B960-B8D17F491F86}"/>
              </a:ext>
            </a:extLst>
          </p:cNvPr>
          <p:cNvSpPr txBox="1"/>
          <p:nvPr/>
        </p:nvSpPr>
        <p:spPr>
          <a:xfrm>
            <a:off x="593316" y="2918408"/>
            <a:ext cx="5453994" cy="369332"/>
          </a:xfrm>
          <a:prstGeom prst="rect">
            <a:avLst/>
          </a:prstGeom>
          <a:solidFill>
            <a:schemeClr val="bg1"/>
          </a:solidFill>
          <a:ln>
            <a:solidFill>
              <a:srgbClr val="FDA23E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10000"/>
                  </a:schemeClr>
                </a:solidFill>
              </a:rPr>
              <a:t>Dermatology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</a:rPr>
              <a:t>chronic wounds, soft contour restauration</a:t>
            </a:r>
            <a:endParaRPr lang="en-AU" sz="16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C14FCD-A6A4-79AB-3C4D-70803C4148E7}"/>
              </a:ext>
            </a:extLst>
          </p:cNvPr>
          <p:cNvSpPr txBox="1"/>
          <p:nvPr/>
        </p:nvSpPr>
        <p:spPr>
          <a:xfrm>
            <a:off x="189261" y="4763832"/>
            <a:ext cx="76451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10000"/>
                  </a:schemeClr>
                </a:solidFill>
              </a:rPr>
              <a:t>Cardiovascular – 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</a:rPr>
              <a:t>valve acquired and congenital malformations, re-vascularization</a:t>
            </a:r>
            <a:endParaRPr lang="en-AU" sz="16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1608D1-A551-6EBC-6B8F-4287A5D66F0A}"/>
              </a:ext>
            </a:extLst>
          </p:cNvPr>
          <p:cNvSpPr txBox="1"/>
          <p:nvPr/>
        </p:nvSpPr>
        <p:spPr>
          <a:xfrm>
            <a:off x="428625" y="5317093"/>
            <a:ext cx="56842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10000"/>
                  </a:schemeClr>
                </a:solidFill>
              </a:rPr>
              <a:t>Neurosurgery 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– 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</a:rPr>
              <a:t>re-innervation, cranial vault reconstructions</a:t>
            </a:r>
            <a:endParaRPr lang="en-AU" sz="16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45C5DF-3C19-3192-B5AC-1DAF986FD996}"/>
              </a:ext>
            </a:extLst>
          </p:cNvPr>
          <p:cNvSpPr txBox="1"/>
          <p:nvPr/>
        </p:nvSpPr>
        <p:spPr>
          <a:xfrm>
            <a:off x="192146" y="3668520"/>
            <a:ext cx="52302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10000"/>
                  </a:schemeClr>
                </a:solidFill>
              </a:rPr>
              <a:t>Gynecology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  - 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</a:rPr>
              <a:t>breast reconstruction, pelvic floor repair </a:t>
            </a:r>
            <a:endParaRPr lang="en-AU" sz="16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32" name="Picture 4" descr="Image result for pericardium patch neurology">
            <a:extLst>
              <a:ext uri="{FF2B5EF4-FFF2-40B4-BE49-F238E27FC236}">
                <a16:creationId xmlns:a16="http://schemas.microsoft.com/office/drawing/2014/main" id="{3D1BDC2A-8566-B26D-67AB-65D874EB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50" y="4736336"/>
            <a:ext cx="695166" cy="153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Figure valve">
            <a:extLst>
              <a:ext uri="{FF2B5EF4-FFF2-40B4-BE49-F238E27FC236}">
                <a16:creationId xmlns:a16="http://schemas.microsoft.com/office/drawing/2014/main" id="{BF2D97E0-7F37-8E2A-FFA4-399ED6D54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940" y="3989260"/>
            <a:ext cx="1076395" cy="69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3534B73-BFE8-0147-73A5-8E33DB95E1EE}"/>
              </a:ext>
            </a:extLst>
          </p:cNvPr>
          <p:cNvSpPr txBox="1"/>
          <p:nvPr/>
        </p:nvSpPr>
        <p:spPr>
          <a:xfrm>
            <a:off x="975293" y="5843850"/>
            <a:ext cx="5915594" cy="3693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10000"/>
                  </a:schemeClr>
                </a:solidFill>
              </a:rPr>
              <a:t>General surgery  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– </a:t>
            </a:r>
            <a:r>
              <a:rPr lang="en-US" sz="1600" dirty="0">
                <a:solidFill>
                  <a:schemeClr val="accent3">
                    <a:lumMod val="10000"/>
                  </a:schemeClr>
                </a:solidFill>
              </a:rPr>
              <a:t>abdominal reinforcement, soft tissue repair</a:t>
            </a:r>
            <a:endParaRPr lang="en-AU" sz="16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7751C04-A1FD-909B-A13D-EC036DCD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527" y="5240697"/>
            <a:ext cx="1200719" cy="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3089AEF0-917C-CEC5-D38B-C235F9B5366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0" t="35405" r="1778" b="35228"/>
          <a:stretch>
            <a:fillRect/>
          </a:stretch>
        </p:blipFill>
        <p:spPr bwMode="auto">
          <a:xfrm>
            <a:off x="7200263" y="5534369"/>
            <a:ext cx="944831" cy="8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Object 4">
            <a:extLst>
              <a:ext uri="{FF2B5EF4-FFF2-40B4-BE49-F238E27FC236}">
                <a16:creationId xmlns:a16="http://schemas.microsoft.com/office/drawing/2014/main" id="{24C17EF6-C641-D913-FB86-581EAF903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57" y="3852931"/>
            <a:ext cx="683653" cy="8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Targeted Muscle Reinnervation (TMR) of Superficial Radial Nerve using  Axogen Avance processed nerve allograft Surgical Technique - OrthOracle">
            <a:extLst>
              <a:ext uri="{FF2B5EF4-FFF2-40B4-BE49-F238E27FC236}">
                <a16:creationId xmlns:a16="http://schemas.microsoft.com/office/drawing/2014/main" id="{3B08643E-2687-5A90-029C-C14D34CAE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60" y="5171826"/>
            <a:ext cx="954990" cy="63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C:\Documents and Settings\huhn\My Documents\ROMY\Fotos pacientes\DSC00019.JPG">
            <a:extLst>
              <a:ext uri="{FF2B5EF4-FFF2-40B4-BE49-F238E27FC236}">
                <a16:creationId xmlns:a16="http://schemas.microsoft.com/office/drawing/2014/main" id="{A06639DF-238D-84F8-4F49-8A373C1D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16" y="4247793"/>
            <a:ext cx="1180495" cy="88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 result for pericardium allograft">
            <a:extLst>
              <a:ext uri="{FF2B5EF4-FFF2-40B4-BE49-F238E27FC236}">
                <a16:creationId xmlns:a16="http://schemas.microsoft.com/office/drawing/2014/main" id="{39B92642-8B02-7C70-D831-FD1FF565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9345">
            <a:off x="8008194" y="4857026"/>
            <a:ext cx="529714" cy="55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80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C4C964-AC0F-230C-8C67-E9E3CBC94D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What is different - from donation to utilization</a:t>
            </a:r>
            <a:endParaRPr lang="en-AU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69292-5B6D-99C3-7856-395913C82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8417" y="1226237"/>
            <a:ext cx="5187488" cy="376241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Blessing no.4  - ease of use</a:t>
            </a: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915F9C-F98B-52B9-D101-E5D6430188A5}"/>
              </a:ext>
            </a:extLst>
          </p:cNvPr>
          <p:cNvSpPr txBox="1"/>
          <p:nvPr/>
        </p:nvSpPr>
        <p:spPr>
          <a:xfrm>
            <a:off x="397625" y="1741648"/>
            <a:ext cx="56983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Immunological ‘cross-match’ or post transplant immunotherapy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 are not required in tissue transplantation </a:t>
            </a:r>
            <a:endParaRPr lang="en-GB" sz="1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GB" sz="1800" dirty="0"/>
              <a:t>= </a:t>
            </a:r>
            <a:r>
              <a:rPr lang="en-GB" sz="1800" dirty="0">
                <a:solidFill>
                  <a:srgbClr val="00B050"/>
                </a:solidFill>
              </a:rPr>
              <a:t>expanded utilization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319733-E98C-9954-B100-4630DD35561A}"/>
              </a:ext>
            </a:extLst>
          </p:cNvPr>
          <p:cNvSpPr txBox="1"/>
          <p:nvPr/>
        </p:nvSpPr>
        <p:spPr>
          <a:xfrm>
            <a:off x="419100" y="3060469"/>
            <a:ext cx="5431454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The techniques used in transplantation are the same as in ‘autologous tissue’ use</a:t>
            </a:r>
          </a:p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= </a:t>
            </a:r>
            <a:r>
              <a:rPr lang="en-US" sz="1800" dirty="0">
                <a:solidFill>
                  <a:srgbClr val="00B050"/>
                </a:solidFill>
              </a:rPr>
              <a:t>no specific training  or qualifications required                        </a:t>
            </a:r>
            <a:r>
              <a:rPr lang="en-US" sz="1400" dirty="0">
                <a:solidFill>
                  <a:srgbClr val="0070C0"/>
                </a:solidFill>
              </a:rPr>
              <a:t>(note: corneal transplantation)</a:t>
            </a:r>
            <a:endParaRPr lang="en-AU" sz="16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0EA1E8-E5CF-155E-1209-9978F2A9112D}"/>
              </a:ext>
            </a:extLst>
          </p:cNvPr>
          <p:cNvSpPr txBox="1"/>
          <p:nvPr/>
        </p:nvSpPr>
        <p:spPr>
          <a:xfrm>
            <a:off x="415634" y="4449859"/>
            <a:ext cx="65770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No special hospital infrastructure  is required for transplantation </a:t>
            </a:r>
          </a:p>
          <a:p>
            <a:r>
              <a:rPr lang="en-US" sz="1800" dirty="0">
                <a:solidFill>
                  <a:srgbClr val="00B050"/>
                </a:solidFill>
              </a:rPr>
              <a:t>= i.e. no need for ICUs, ‘fancy’ surgical settings or equipment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5" name="Picture 5" descr="homogeno-pós2-Dilmar">
            <a:extLst>
              <a:ext uri="{FF2B5EF4-FFF2-40B4-BE49-F238E27FC236}">
                <a16:creationId xmlns:a16="http://schemas.microsoft.com/office/drawing/2014/main" id="{8F7B2078-DCB5-AB44-0C9A-3E0DCCF17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652" y="1863729"/>
            <a:ext cx="381952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37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717D4-3FEA-C77A-C402-CFE4D15D3B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1183" y="1947913"/>
            <a:ext cx="3942274" cy="187358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What happens less...</a:t>
            </a: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and the consequences</a:t>
            </a:r>
            <a:endParaRPr lang="en-AU" sz="2400" dirty="0">
              <a:solidFill>
                <a:schemeClr val="accent1"/>
              </a:solidFill>
            </a:endParaRPr>
          </a:p>
          <a:p>
            <a:pPr algn="ctr"/>
            <a:endParaRPr lang="en-AU" dirty="0"/>
          </a:p>
        </p:txBody>
      </p:sp>
      <p:pic>
        <p:nvPicPr>
          <p:cNvPr id="5" name="Picture 4" descr=" ">
            <a:extLst>
              <a:ext uri="{FF2B5EF4-FFF2-40B4-BE49-F238E27FC236}">
                <a16:creationId xmlns:a16="http://schemas.microsoft.com/office/drawing/2014/main" id="{991D13B8-F4CB-EADD-ED18-7BFBE1A8A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6" y="9026"/>
            <a:ext cx="5316965" cy="68489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316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4ED21-71BF-DA22-D90F-A31EB384A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BDCC99-DEE1-FAE9-96EC-36CE23A59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159" y="211509"/>
            <a:ext cx="10176048" cy="690635"/>
          </a:xfrm>
        </p:spPr>
        <p:txBody>
          <a:bodyPr/>
          <a:lstStyle/>
          <a:p>
            <a:r>
              <a:rPr lang="en-US" sz="1800" b="0" dirty="0">
                <a:solidFill>
                  <a:schemeClr val="accent1"/>
                </a:solidFill>
              </a:rPr>
              <a:t>What happens less...and the consequences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EC928-5B07-4989-2400-E9C88078AD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048" y="2855903"/>
            <a:ext cx="11637529" cy="481915"/>
          </a:xfrm>
        </p:spPr>
        <p:txBody>
          <a:bodyPr/>
          <a:lstStyle/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en-US" sz="3200" i="1" dirty="0">
                <a:solidFill>
                  <a:srgbClr val="00B050"/>
                </a:solidFill>
              </a:rPr>
              <a:t>benefits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/>
              <a:t>of tissue transplantation are less recognized 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56506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BB1B6-9F70-C997-3A6F-3F9B7352D6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277" y="1156114"/>
            <a:ext cx="4409798" cy="646332"/>
          </a:xfrm>
        </p:spPr>
        <p:txBody>
          <a:bodyPr/>
          <a:lstStyle/>
          <a:p>
            <a:r>
              <a:rPr lang="en-US" sz="1800" dirty="0"/>
              <a:t> Outline of presentation</a:t>
            </a:r>
          </a:p>
          <a:p>
            <a:endParaRPr lang="en-US" dirty="0"/>
          </a:p>
          <a:p>
            <a:r>
              <a:rPr lang="en-US" dirty="0"/>
              <a:t>What makes human tissues different?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987D5-44FE-5E48-D392-6D9A3C0AA6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0780" y="956088"/>
            <a:ext cx="5156617" cy="127744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Tissue donation and the impact of tissue transplantation</a:t>
            </a:r>
          </a:p>
          <a:p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89BFDE-1C6A-6039-36A4-15EC00E974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0780" y="2975911"/>
            <a:ext cx="4993943" cy="46774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1"/>
                </a:solidFill>
              </a:rPr>
              <a:t>What is different - from donation to utilization</a:t>
            </a:r>
          </a:p>
          <a:p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6C593E-4F12-E423-DCBA-BB59548481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30780" y="4618745"/>
            <a:ext cx="4993943" cy="11936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What happens less...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1"/>
                </a:solidFill>
              </a:rPr>
              <a:t>   and the consequences</a:t>
            </a:r>
            <a:endParaRPr lang="en-AU" sz="2400" dirty="0">
              <a:solidFill>
                <a:schemeClr val="accent1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5426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A028A-45BC-692F-BC63-D5750B93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083614-9D83-E109-0AD3-90D093714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159" y="211509"/>
            <a:ext cx="10176048" cy="690635"/>
          </a:xfrm>
        </p:spPr>
        <p:txBody>
          <a:bodyPr/>
          <a:lstStyle/>
          <a:p>
            <a:r>
              <a:rPr lang="en-US" sz="1800" b="0" dirty="0">
                <a:solidFill>
                  <a:schemeClr val="accent1"/>
                </a:solidFill>
              </a:rPr>
              <a:t>What happens less...and the consequences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547CB-82CF-64C9-4EAB-5C48C5C534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048" y="2855903"/>
            <a:ext cx="11637529" cy="481915"/>
          </a:xfrm>
        </p:spPr>
        <p:txBody>
          <a:bodyPr/>
          <a:lstStyle/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en-US" sz="3200" i="1" dirty="0">
                <a:solidFill>
                  <a:srgbClr val="00B050"/>
                </a:solidFill>
              </a:rPr>
              <a:t>risks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/>
              <a:t>of tissue transplantation are less recognized 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98599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79D29-40C6-9A62-4261-B916AFBCD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324EF5-A7BC-25A9-F1FE-3B9AA39A72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b="0" dirty="0">
                <a:solidFill>
                  <a:schemeClr val="accent1"/>
                </a:solidFill>
              </a:rPr>
              <a:t>What happens less...and the consequences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3D5E23-AF8F-F4D9-D6B0-989AABDB3BA0}"/>
              </a:ext>
            </a:extLst>
          </p:cNvPr>
          <p:cNvSpPr txBox="1"/>
          <p:nvPr/>
        </p:nvSpPr>
        <p:spPr>
          <a:xfrm>
            <a:off x="447584" y="819519"/>
            <a:ext cx="1096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Less awareness to extent and impact  of the activity </a:t>
            </a:r>
          </a:p>
          <a:p>
            <a:r>
              <a:rPr lang="en-US" dirty="0">
                <a:solidFill>
                  <a:srgbClr val="00B050"/>
                </a:solidFill>
              </a:rPr>
              <a:t>=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n-US" dirty="0">
                <a:solidFill>
                  <a:srgbClr val="00B050"/>
                </a:solidFill>
              </a:rPr>
              <a:t>the benefits and the risks are underrated, with lesser engagement in policy and regulations</a:t>
            </a:r>
            <a:endParaRPr lang="en-A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10603-C816-8AFA-1713-0B57A321B070}"/>
              </a:ext>
            </a:extLst>
          </p:cNvPr>
          <p:cNvSpPr txBox="1"/>
          <p:nvPr/>
        </p:nvSpPr>
        <p:spPr>
          <a:xfrm>
            <a:off x="459403" y="2532584"/>
            <a:ext cx="6320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3">
                    <a:lumMod val="10000"/>
                  </a:schemeClr>
                </a:solidFill>
              </a:rPr>
              <a:t>The data collection on the activity is usually at high level only, of national or regional scope, via non comparable or incomplete datasets</a:t>
            </a:r>
            <a:endParaRPr lang="en-AU" sz="1800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= an under-recognition of the scale of the donation &amp; transplantation activity, of the demand and of the capacity of supply</a:t>
            </a:r>
            <a:endParaRPr lang="en-US" i="1" dirty="0">
              <a:solidFill>
                <a:srgbClr val="00B050"/>
              </a:solidFill>
            </a:endParaRPr>
          </a:p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307525-6A93-831D-0656-CB614D168F9B}"/>
              </a:ext>
            </a:extLst>
          </p:cNvPr>
          <p:cNvSpPr txBox="1"/>
          <p:nvPr/>
        </p:nvSpPr>
        <p:spPr>
          <a:xfrm>
            <a:off x="474459" y="4682169"/>
            <a:ext cx="5969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Limited follow-up of transplantation outcomes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=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low level of registration of utilization and/or identification of adverse events </a:t>
            </a:r>
            <a:r>
              <a:rPr lang="en-US" sz="1400" dirty="0">
                <a:solidFill>
                  <a:srgbClr val="0070C0"/>
                </a:solidFill>
              </a:rPr>
              <a:t>(except corneas) </a:t>
            </a:r>
            <a:endParaRPr lang="en-AU" sz="14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EEB69-EC15-34CE-73E1-25742D1AA0EB}"/>
              </a:ext>
            </a:extLst>
          </p:cNvPr>
          <p:cNvSpPr txBox="1"/>
          <p:nvPr/>
        </p:nvSpPr>
        <p:spPr>
          <a:xfrm>
            <a:off x="474458" y="1619180"/>
            <a:ext cx="1044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Tissue transplants may be treated as ‘commodities’ rather than human donated material </a:t>
            </a:r>
          </a:p>
          <a:p>
            <a:r>
              <a:rPr lang="en-US" dirty="0">
                <a:solidFill>
                  <a:srgbClr val="00B050"/>
                </a:solidFill>
              </a:rPr>
              <a:t>= commercialization inroads,  with potential increase in costs generating further imbalance to access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99B6B-C18A-3119-91FC-5235E4F836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208"/>
          <a:stretch/>
        </p:blipFill>
        <p:spPr>
          <a:xfrm>
            <a:off x="6711352" y="2494561"/>
            <a:ext cx="5274428" cy="146115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9BD200-A524-0789-24CB-7BDB2AF2D587}"/>
              </a:ext>
            </a:extLst>
          </p:cNvPr>
          <p:cNvSpPr txBox="1"/>
          <p:nvPr/>
        </p:nvSpPr>
        <p:spPr>
          <a:xfrm>
            <a:off x="8093127" y="4113083"/>
            <a:ext cx="21197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Engl J Med 2004; 350:2564-71</a:t>
            </a:r>
            <a:endParaRPr lang="en-A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90161F-F211-D448-1437-210B503480CA}"/>
              </a:ext>
            </a:extLst>
          </p:cNvPr>
          <p:cNvSpPr txBox="1"/>
          <p:nvPr/>
        </p:nvSpPr>
        <p:spPr>
          <a:xfrm>
            <a:off x="7095538" y="4641014"/>
            <a:ext cx="4803422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</a:schemeClr>
                </a:solidFill>
              </a:rPr>
              <a:t>“...because clinicians presume that allografts are sterile, allografts are not usually considered a potential source of infection”</a:t>
            </a:r>
            <a:endParaRPr lang="en-AU" sz="1200" i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3" grpId="0"/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E759E-A006-35CD-B782-5BD9DAB5A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B15A7F-46EE-5794-1826-6B5117B0D3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b="0" dirty="0">
                <a:solidFill>
                  <a:schemeClr val="accent1"/>
                </a:solidFill>
              </a:rPr>
              <a:t>What happens less...and the consequences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8F12F-E521-01FF-03F8-09556466B6B8}"/>
              </a:ext>
            </a:extLst>
          </p:cNvPr>
          <p:cNvSpPr txBox="1"/>
          <p:nvPr/>
        </p:nvSpPr>
        <p:spPr>
          <a:xfrm>
            <a:off x="428623" y="1065756"/>
            <a:ext cx="113385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3F3F3F"/>
                </a:solidFill>
              </a:rPr>
              <a:t>There are no global minimal agreed standards on quality, safety and efficacy </a:t>
            </a:r>
          </a:p>
          <a:p>
            <a:r>
              <a:rPr lang="en-US" sz="1800" dirty="0">
                <a:solidFill>
                  <a:srgbClr val="00B050"/>
                </a:solidFill>
              </a:rPr>
              <a:t>=</a:t>
            </a:r>
            <a:r>
              <a:rPr lang="en-US" dirty="0">
                <a:solidFill>
                  <a:srgbClr val="3F3F3F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variable quality and safety standards in donor screening and manufacturing (and storage) </a:t>
            </a:r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FD11CFA-FCCF-82B7-ECC9-3C23B4097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981" y="3657231"/>
            <a:ext cx="4475479" cy="261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E07DC7-602E-646B-1EA4-637ECAEF696E}"/>
              </a:ext>
            </a:extLst>
          </p:cNvPr>
          <p:cNvSpPr txBox="1"/>
          <p:nvPr/>
        </p:nvSpPr>
        <p:spPr>
          <a:xfrm>
            <a:off x="10014413" y="3855260"/>
            <a:ext cx="182030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Donated tissue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C2EC4B-5391-0635-518D-5FA7ED7E719B}"/>
              </a:ext>
            </a:extLst>
          </p:cNvPr>
          <p:cNvSpPr txBox="1"/>
          <p:nvPr/>
        </p:nvSpPr>
        <p:spPr>
          <a:xfrm>
            <a:off x="3677337" y="5401706"/>
            <a:ext cx="207498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6600"/>
                </a:solidFill>
              </a:rPr>
              <a:t>Unsafe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or</a:t>
            </a:r>
            <a:r>
              <a:rPr lang="en-US" sz="1600" b="1" dirty="0">
                <a:solidFill>
                  <a:srgbClr val="FF6600"/>
                </a:solidFill>
              </a:rPr>
              <a:t> </a:t>
            </a:r>
            <a:r>
              <a:rPr lang="en-US" sz="1600" b="1" u="sng" dirty="0">
                <a:solidFill>
                  <a:srgbClr val="FF6600"/>
                </a:solidFill>
              </a:rPr>
              <a:t>poor </a:t>
            </a:r>
          </a:p>
          <a:p>
            <a:pPr>
              <a:defRPr/>
            </a:pPr>
            <a:r>
              <a:rPr lang="en-US" sz="1600" b="1" u="sng" dirty="0">
                <a:solidFill>
                  <a:srgbClr val="FF6600"/>
                </a:solidFill>
              </a:rPr>
              <a:t>quality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grafts </a:t>
            </a:r>
          </a:p>
          <a:p>
            <a:pPr>
              <a:defRPr/>
            </a:pPr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distributed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2CD35207-A6C3-E01C-777A-BEF62F688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0351" y="2829301"/>
            <a:ext cx="16616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600" dirty="0"/>
              <a:t>Donor screening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62FD0A9F-44D0-81CA-03F9-2D238CADB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808" y="3314379"/>
            <a:ext cx="8257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600" dirty="0"/>
              <a:t>Testing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AAA4A836-F0AB-651C-824A-E8DB8493E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85" y="3007583"/>
            <a:ext cx="11422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600" dirty="0"/>
              <a:t>Processing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1FB6F2-E20E-4EEC-B70E-9D8C240DFA04}"/>
              </a:ext>
            </a:extLst>
          </p:cNvPr>
          <p:cNvCxnSpPr/>
          <p:nvPr/>
        </p:nvCxnSpPr>
        <p:spPr bwMode="auto">
          <a:xfrm>
            <a:off x="9514060" y="3159080"/>
            <a:ext cx="0" cy="4000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389BF4-AF84-053F-CBF3-E6E8619E0B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37575" y="3344263"/>
            <a:ext cx="0" cy="400050"/>
          </a:xfrm>
          <a:prstGeom prst="straightConnector1">
            <a:avLst/>
          </a:prstGeom>
          <a:noFill/>
          <a:ln w="38100" algn="ctr">
            <a:solidFill>
              <a:srgbClr val="050507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229D0F-240B-8FDC-07C3-43203DE586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00447" y="3587954"/>
            <a:ext cx="0" cy="406394"/>
          </a:xfrm>
          <a:prstGeom prst="straightConnector1">
            <a:avLst/>
          </a:prstGeom>
          <a:noFill/>
          <a:ln w="38100" algn="ctr">
            <a:solidFill>
              <a:srgbClr val="050507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16">
            <a:extLst>
              <a:ext uri="{FF2B5EF4-FFF2-40B4-BE49-F238E27FC236}">
                <a16:creationId xmlns:a16="http://schemas.microsoft.com/office/drawing/2014/main" id="{093E955C-1010-14C4-D870-FBE6FC59A3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88257" y="3769907"/>
            <a:ext cx="0" cy="428486"/>
          </a:xfrm>
          <a:prstGeom prst="straightConnector1">
            <a:avLst/>
          </a:prstGeom>
          <a:noFill/>
          <a:ln w="38100" algn="ctr">
            <a:solidFill>
              <a:srgbClr val="050507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">
            <a:extLst>
              <a:ext uri="{FF2B5EF4-FFF2-40B4-BE49-F238E27FC236}">
                <a16:creationId xmlns:a16="http://schemas.microsoft.com/office/drawing/2014/main" id="{58B7B153-6B6D-E0B2-9A49-CCE4E6D9E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2570" y="3444190"/>
            <a:ext cx="1981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AU" altLang="en-US" sz="1600" dirty="0"/>
              <a:t>Donor &amp; grafts data</a:t>
            </a:r>
          </a:p>
          <a:p>
            <a:r>
              <a:rPr lang="en-AU" altLang="en-US" sz="1600" dirty="0"/>
              <a:t>review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23DADD-94FE-7B0C-319F-4C3912D35FEE}"/>
              </a:ext>
            </a:extLst>
          </p:cNvPr>
          <p:cNvSpPr txBox="1"/>
          <p:nvPr/>
        </p:nvSpPr>
        <p:spPr>
          <a:xfrm>
            <a:off x="528411" y="3959670"/>
            <a:ext cx="392243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1800" dirty="0">
                <a:solidFill>
                  <a:srgbClr val="FF0000"/>
                </a:solidFill>
              </a:rPr>
              <a:t>Bad news</a:t>
            </a:r>
            <a:r>
              <a:rPr lang="en-US" altLang="en-US" sz="1800" dirty="0"/>
              <a:t>: process controls may fail! 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16AA4-1E5E-A050-6B82-88D3C2E918C6}"/>
              </a:ext>
            </a:extLst>
          </p:cNvPr>
          <p:cNvSpPr txBox="1"/>
          <p:nvPr/>
        </p:nvSpPr>
        <p:spPr>
          <a:xfrm>
            <a:off x="476656" y="2078972"/>
            <a:ext cx="1122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standards and oversight of quality, safety and efficacy  for exported / imported products are inexistent or ill-defined </a:t>
            </a:r>
          </a:p>
          <a:p>
            <a:r>
              <a:rPr lang="en-US" dirty="0">
                <a:solidFill>
                  <a:srgbClr val="00B050"/>
                </a:solidFill>
              </a:rPr>
              <a:t>=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potential added gaps in biovigilance capacity</a:t>
            </a:r>
            <a:endParaRPr lang="en-AU" dirty="0">
              <a:solidFill>
                <a:srgbClr val="00B050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431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6" grpId="0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2C602-6D4F-0F3B-2B95-1A0E0F01F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6FCDCF-3BF8-CAF0-0AAC-8A08676A2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b="0" dirty="0">
                <a:solidFill>
                  <a:schemeClr val="accent1"/>
                </a:solidFill>
              </a:rPr>
              <a:t>What happens less...and the consequences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04B74-FFEB-677B-30B8-E94535A77CA7}"/>
              </a:ext>
            </a:extLst>
          </p:cNvPr>
          <p:cNvSpPr txBox="1"/>
          <p:nvPr/>
        </p:nvSpPr>
        <p:spPr>
          <a:xfrm>
            <a:off x="506800" y="2727581"/>
            <a:ext cx="113348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3">
                    <a:lumMod val="10000"/>
                  </a:schemeClr>
                </a:solidFill>
              </a:rPr>
              <a:t>There can be hardship in determining origin, manufacturing and implantation </a:t>
            </a:r>
            <a:r>
              <a:rPr lang="en-US" dirty="0"/>
              <a:t>of products from donor(s) to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recipients </a:t>
            </a:r>
          </a:p>
          <a:p>
            <a:r>
              <a:rPr lang="en-US" b="0" dirty="0">
                <a:solidFill>
                  <a:srgbClr val="00B050"/>
                </a:solidFill>
              </a:rPr>
              <a:t>= l</a:t>
            </a:r>
            <a:r>
              <a:rPr lang="en-US" dirty="0">
                <a:solidFill>
                  <a:srgbClr val="00B050"/>
                </a:solidFill>
              </a:rPr>
              <a:t>imited capacity of national and international traceability and product re-call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50A17-6636-F9AB-274D-DD3411430CA9}"/>
              </a:ext>
            </a:extLst>
          </p:cNvPr>
          <p:cNvSpPr txBox="1"/>
          <p:nvPr/>
        </p:nvSpPr>
        <p:spPr>
          <a:xfrm>
            <a:off x="506800" y="1882112"/>
            <a:ext cx="110720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Tissue banks / distributors may use proprietary product denominations &amp; coding systems </a:t>
            </a:r>
          </a:p>
          <a:p>
            <a:r>
              <a:rPr lang="en-US" dirty="0">
                <a:solidFill>
                  <a:srgbClr val="00B050"/>
                </a:solidFill>
              </a:rPr>
              <a:t>=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non harmonized product identification, language discrepancies, non standard labelling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6B925-7AE3-79FD-8207-C45482DE79F0}"/>
              </a:ext>
            </a:extLst>
          </p:cNvPr>
          <p:cNvSpPr txBox="1"/>
          <p:nvPr/>
        </p:nvSpPr>
        <p:spPr>
          <a:xfrm>
            <a:off x="476249" y="1063867"/>
            <a:ext cx="103930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Tissues from same donor may be </a:t>
            </a:r>
            <a:r>
              <a:rPr lang="en-US" i="1" dirty="0">
                <a:solidFill>
                  <a:schemeClr val="accent3">
                    <a:lumMod val="10000"/>
                  </a:schemeClr>
                </a:solidFill>
              </a:rPr>
              <a:t>at varied places  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and used at </a:t>
            </a:r>
            <a:r>
              <a:rPr lang="en-US" i="1" dirty="0">
                <a:solidFill>
                  <a:schemeClr val="accent3">
                    <a:lumMod val="10000"/>
                  </a:schemeClr>
                </a:solidFill>
              </a:rPr>
              <a:t>varied times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, and by </a:t>
            </a:r>
            <a:r>
              <a:rPr lang="en-US" i="1" dirty="0">
                <a:solidFill>
                  <a:schemeClr val="accent3">
                    <a:lumMod val="10000"/>
                  </a:schemeClr>
                </a:solidFill>
              </a:rPr>
              <a:t>multiple surgeons </a:t>
            </a:r>
          </a:p>
          <a:p>
            <a:r>
              <a:rPr lang="en-US" dirty="0">
                <a:solidFill>
                  <a:srgbClr val="00B050"/>
                </a:solidFill>
              </a:rPr>
              <a:t>= lag in identification and notification  of adverse events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D8CB2-650C-24C8-12FB-A63812093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005" y="3902033"/>
            <a:ext cx="4202144" cy="201568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426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C277DD-C454-2D5C-965C-B089FC7C58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007" y="4030863"/>
            <a:ext cx="4409798" cy="466321"/>
          </a:xfrm>
        </p:spPr>
        <p:txBody>
          <a:bodyPr/>
          <a:lstStyle/>
          <a:p>
            <a:endParaRPr lang="en-US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8639D-9260-1CFD-2F44-BE1C6DBF1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6987" y="5097444"/>
            <a:ext cx="2740693" cy="287264"/>
          </a:xfrm>
        </p:spPr>
        <p:txBody>
          <a:bodyPr/>
          <a:lstStyle/>
          <a:p>
            <a:r>
              <a:rPr lang="en-US" dirty="0"/>
              <a:t>Thank you!</a:t>
            </a:r>
            <a:endParaRPr lang="en-AU" dirty="0"/>
          </a:p>
        </p:txBody>
      </p:sp>
      <p:pic>
        <p:nvPicPr>
          <p:cNvPr id="1026" name="Picture 2" descr="r/Medievalart - Detail of Beheading of Saint Cosmas and Saint Damian, San Marco Altarpiece. Fra Angelico, 1438 - 1440">
            <a:extLst>
              <a:ext uri="{FF2B5EF4-FFF2-40B4-BE49-F238E27FC236}">
                <a16:creationId xmlns:a16="http://schemas.microsoft.com/office/drawing/2014/main" id="{1E3CA66D-7B64-BC18-E73B-DB777D00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80" y="1052369"/>
            <a:ext cx="3656876" cy="388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85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D4AB17-1BF6-40EA-1A14-C990C75A87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3273" y="2787357"/>
            <a:ext cx="6002714" cy="69063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dirty="0"/>
              <a:t>Tissue donation and the impact of tissue transplantation</a:t>
            </a:r>
          </a:p>
        </p:txBody>
      </p:sp>
      <p:pic>
        <p:nvPicPr>
          <p:cNvPr id="8" name="Picture 2" descr="Image result for cosmas and damian transplant">
            <a:extLst>
              <a:ext uri="{FF2B5EF4-FFF2-40B4-BE49-F238E27FC236}">
                <a16:creationId xmlns:a16="http://schemas.microsoft.com/office/drawing/2014/main" id="{B53AF0D5-A90B-A8EA-F56A-83FA53402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22831" cy="69559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65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9D2E8-9700-4EAA-872C-C9FD946D2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0C42F8-4DD5-F322-17F5-D038D490A8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159" y="211509"/>
            <a:ext cx="10176048" cy="6906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spc="0" dirty="0"/>
              <a:t>Tissue Donation and the impact of tissue transplantation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8B0D2-D8FD-C832-70B2-E521B755A3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049" y="2855903"/>
            <a:ext cx="11459902" cy="481915"/>
          </a:xfrm>
        </p:spPr>
        <p:txBody>
          <a:bodyPr/>
          <a:lstStyle/>
          <a:p>
            <a:pPr algn="ctr"/>
            <a:r>
              <a:rPr lang="en-US" sz="3200" spc="0" dirty="0"/>
              <a:t>The generosity </a:t>
            </a:r>
            <a:r>
              <a:rPr lang="en-US" sz="3600" spc="0" dirty="0"/>
              <a:t>of the ‘gift’</a:t>
            </a:r>
            <a:endParaRPr lang="en-AU" sz="3600" spc="0" dirty="0"/>
          </a:p>
        </p:txBody>
      </p:sp>
    </p:spTree>
    <p:extLst>
      <p:ext uri="{BB962C8B-B14F-4D97-AF65-F5344CB8AC3E}">
        <p14:creationId xmlns:p14="http://schemas.microsoft.com/office/powerpoint/2010/main" val="97170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072AC-BD5A-D82A-AD0C-DD2C44CA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29581D-8F76-B7AD-C9B2-F06D3F038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159" y="211509"/>
            <a:ext cx="10176048" cy="6906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spc="0" dirty="0"/>
              <a:t>Tissue donation and the impact of tissue transplantation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2F4F7-C762-78A2-0495-7B7C77F8D6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5348" y="1218701"/>
            <a:ext cx="11459902" cy="481915"/>
          </a:xfrm>
        </p:spPr>
        <p:txBody>
          <a:bodyPr/>
          <a:lstStyle/>
          <a:p>
            <a:r>
              <a:rPr lang="en-US" spc="0" dirty="0"/>
              <a:t>Blessing no. 1</a:t>
            </a:r>
            <a:endParaRPr lang="en-AU" spc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C59E2-EE4D-5AE9-40DE-7637A9F7F0B7}"/>
              </a:ext>
            </a:extLst>
          </p:cNvPr>
          <p:cNvSpPr txBox="1"/>
          <p:nvPr/>
        </p:nvSpPr>
        <p:spPr>
          <a:xfrm>
            <a:off x="255348" y="1700616"/>
            <a:ext cx="867299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4000" dirty="0"/>
              <a:t>Tissues can be  donated both by deceased </a:t>
            </a:r>
            <a:r>
              <a:rPr lang="en-GB" sz="4000" b="1" dirty="0"/>
              <a:t>or </a:t>
            </a:r>
            <a:r>
              <a:rPr lang="en-GB" sz="4000" dirty="0"/>
              <a:t>living donors </a:t>
            </a:r>
            <a:r>
              <a:rPr lang="en-GB" sz="2800" dirty="0"/>
              <a:t>(FH, birth tissues)   </a:t>
            </a:r>
            <a:r>
              <a:rPr lang="en-GB" sz="2800" dirty="0">
                <a:solidFill>
                  <a:srgbClr val="00B050"/>
                </a:solidFill>
              </a:rPr>
              <a:t>=</a:t>
            </a:r>
            <a:r>
              <a:rPr lang="en-GB" sz="2800" dirty="0"/>
              <a:t> </a:t>
            </a:r>
            <a:r>
              <a:rPr lang="en-GB" sz="4000" i="1" dirty="0">
                <a:solidFill>
                  <a:srgbClr val="00B050"/>
                </a:solidFill>
              </a:rPr>
              <a:t>expanded donation opportunities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5158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D7ABC-88D1-17E9-CCD6-E2DD33A08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human vascular grafts ">
            <a:extLst>
              <a:ext uri="{FF2B5EF4-FFF2-40B4-BE49-F238E27FC236}">
                <a16:creationId xmlns:a16="http://schemas.microsoft.com/office/drawing/2014/main" id="{ED25C31B-3F58-5887-7322-960C2CDA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2378" y="4368668"/>
            <a:ext cx="618329" cy="112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Aortic competency">
            <a:extLst>
              <a:ext uri="{FF2B5EF4-FFF2-40B4-BE49-F238E27FC236}">
                <a16:creationId xmlns:a16="http://schemas.microsoft.com/office/drawing/2014/main" id="{3A012556-F371-CA68-8377-26478E33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4" y="5118293"/>
            <a:ext cx="1046747" cy="118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8B23EC-51D9-AE44-7253-180A3A8F427D}"/>
              </a:ext>
            </a:extLst>
          </p:cNvPr>
          <p:cNvSpPr txBox="1"/>
          <p:nvPr/>
        </p:nvSpPr>
        <p:spPr>
          <a:xfrm>
            <a:off x="255348" y="1772257"/>
            <a:ext cx="436652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One tissue donor can donate </a:t>
            </a:r>
            <a:r>
              <a:rPr lang="en-US" sz="3200" i="1" dirty="0">
                <a:solidFill>
                  <a:srgbClr val="00B050"/>
                </a:solidFill>
              </a:rPr>
              <a:t>many different tissue types</a:t>
            </a:r>
            <a:endParaRPr lang="en-AU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D89E46-8E4C-9AE3-14C7-6AF45E652E0D}"/>
              </a:ext>
            </a:extLst>
          </p:cNvPr>
          <p:cNvSpPr txBox="1"/>
          <p:nvPr/>
        </p:nvSpPr>
        <p:spPr>
          <a:xfrm>
            <a:off x="5598991" y="1603413"/>
            <a:ext cx="512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Musculoskeletal – </a:t>
            </a:r>
            <a:r>
              <a:rPr lang="en-US" sz="1600" i="1" dirty="0">
                <a:solidFill>
                  <a:srgbClr val="0070C0"/>
                </a:solidFill>
              </a:rPr>
              <a:t>bone, tendon, fascia cartilage , menisci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DB64C5-B30E-E59F-2060-EBAA82A1D24E}"/>
              </a:ext>
            </a:extLst>
          </p:cNvPr>
          <p:cNvSpPr txBox="1"/>
          <p:nvPr/>
        </p:nvSpPr>
        <p:spPr>
          <a:xfrm>
            <a:off x="6367548" y="1097870"/>
            <a:ext cx="22381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Tissue donation</a:t>
            </a:r>
            <a:endParaRPr lang="en-AU" b="1" dirty="0">
              <a:solidFill>
                <a:schemeClr val="accent3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D2AE403-A20F-53F7-D3EE-3E6898FD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535" y="3568446"/>
            <a:ext cx="1138837" cy="75965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9" descr="image_cornea">
            <a:extLst>
              <a:ext uri="{FF2B5EF4-FFF2-40B4-BE49-F238E27FC236}">
                <a16:creationId xmlns:a16="http://schemas.microsoft.com/office/drawing/2014/main" id="{A865A3D8-8F7E-37D5-B4A6-C96060EF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820" y="4485000"/>
            <a:ext cx="1513564" cy="100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DBD73789-D92B-81A7-ED0E-2184203882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89" y="4485000"/>
            <a:ext cx="1157750" cy="7729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7FAF6AEC-91E7-B41C-33AD-891FB0427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49" y="4086890"/>
            <a:ext cx="1046748" cy="84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92F1C84E-800E-31E2-A645-0991C49CC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815" y="5036163"/>
            <a:ext cx="1157750" cy="76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D77D26F-2F7C-6DC7-D59B-CEC7A68F7D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94522" y="3475572"/>
            <a:ext cx="689207" cy="122263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pericardium allograft">
            <a:extLst>
              <a:ext uri="{FF2B5EF4-FFF2-40B4-BE49-F238E27FC236}">
                <a16:creationId xmlns:a16="http://schemas.microsoft.com/office/drawing/2014/main" id="{041CA4A0-8C53-8160-9303-A2592A27B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9345">
            <a:off x="7393005" y="5404510"/>
            <a:ext cx="753450" cy="79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4CA5F8D-7DF3-B5EB-EB2A-BB22FDBFD385}"/>
              </a:ext>
            </a:extLst>
          </p:cNvPr>
          <p:cNvSpPr txBox="1">
            <a:spLocks/>
          </p:cNvSpPr>
          <p:nvPr/>
        </p:nvSpPr>
        <p:spPr>
          <a:xfrm>
            <a:off x="255348" y="1218701"/>
            <a:ext cx="4682412" cy="48191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spc="20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0" dirty="0"/>
              <a:t>Blessing no. 2</a:t>
            </a:r>
            <a:endParaRPr lang="en-AU" spc="0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88F9DF53-283B-4776-CDF3-8A431A1B31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159" y="211509"/>
            <a:ext cx="10176048" cy="6906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spc="0" dirty="0"/>
              <a:t>Tissue donation and the impact of tissue transplantation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88BABF-8F6D-8333-BE6D-3ECB6077E897}"/>
              </a:ext>
            </a:extLst>
          </p:cNvPr>
          <p:cNvSpPr txBox="1"/>
          <p:nvPr/>
        </p:nvSpPr>
        <p:spPr>
          <a:xfrm>
            <a:off x="5606143" y="2144484"/>
            <a:ext cx="5006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Cardiovascular </a:t>
            </a:r>
            <a:r>
              <a:rPr lang="en-US" sz="1600" dirty="0"/>
              <a:t>– </a:t>
            </a:r>
            <a:r>
              <a:rPr lang="en-US" sz="1600" i="1" dirty="0">
                <a:solidFill>
                  <a:srgbClr val="0070C0"/>
                </a:solidFill>
              </a:rPr>
              <a:t>valves, conduits, pericardium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C6B28-3ED8-FB48-B010-F6F6DFF2BBBD}"/>
              </a:ext>
            </a:extLst>
          </p:cNvPr>
          <p:cNvSpPr txBox="1"/>
          <p:nvPr/>
        </p:nvSpPr>
        <p:spPr>
          <a:xfrm>
            <a:off x="5617027" y="2427514"/>
            <a:ext cx="3071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Skin – </a:t>
            </a:r>
            <a:r>
              <a:rPr lang="en-US" sz="1600" i="1" dirty="0">
                <a:solidFill>
                  <a:srgbClr val="0070C0"/>
                </a:solidFill>
              </a:rPr>
              <a:t>full, partial thickness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9960F9-FE16-A1A3-2F75-6ABD8E7BCD8D}"/>
              </a:ext>
            </a:extLst>
          </p:cNvPr>
          <p:cNvSpPr txBox="1"/>
          <p:nvPr/>
        </p:nvSpPr>
        <p:spPr>
          <a:xfrm>
            <a:off x="5617027" y="2732307"/>
            <a:ext cx="3214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Eye tissue </a:t>
            </a:r>
            <a:r>
              <a:rPr lang="en-US" sz="1600" dirty="0"/>
              <a:t>-  </a:t>
            </a:r>
            <a:r>
              <a:rPr lang="en-US" sz="1600" i="1" dirty="0">
                <a:solidFill>
                  <a:srgbClr val="0070C0"/>
                </a:solidFill>
              </a:rPr>
              <a:t>corneas, sclera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E6D570-F9D6-D8AD-E078-C9FACCB2F04B}"/>
              </a:ext>
            </a:extLst>
          </p:cNvPr>
          <p:cNvSpPr txBox="1"/>
          <p:nvPr/>
        </p:nvSpPr>
        <p:spPr>
          <a:xfrm>
            <a:off x="5628823" y="3331030"/>
            <a:ext cx="43391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Birth tissue – </a:t>
            </a:r>
            <a:r>
              <a:rPr lang="en-US" sz="1600" i="1" dirty="0">
                <a:solidFill>
                  <a:srgbClr val="0070C0"/>
                </a:solidFill>
              </a:rPr>
              <a:t>amnion, chorion, placenta</a:t>
            </a:r>
            <a:endParaRPr lang="en-AU" sz="1600" i="1" dirty="0">
              <a:solidFill>
                <a:srgbClr val="0070C0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947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" grpId="0"/>
      <p:bldP spid="4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4C26A-6CF9-10B7-3223-B9EEF0853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F79B9F-C015-A069-5AC1-23A2A8F62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800" spc="0" dirty="0"/>
              <a:t>Tissue donation and the impact of tissue transplantation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989018B7-E7DD-C502-9C59-45F843DF0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320" y="4343250"/>
            <a:ext cx="1368206" cy="91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image_cornea">
            <a:extLst>
              <a:ext uri="{FF2B5EF4-FFF2-40B4-BE49-F238E27FC236}">
                <a16:creationId xmlns:a16="http://schemas.microsoft.com/office/drawing/2014/main" id="{61AE73AB-12C4-F374-6F14-81088059C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491" y="1998211"/>
            <a:ext cx="1513564" cy="100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Aortic competency">
            <a:extLst>
              <a:ext uri="{FF2B5EF4-FFF2-40B4-BE49-F238E27FC236}">
                <a16:creationId xmlns:a16="http://schemas.microsoft.com/office/drawing/2014/main" id="{3944C0A4-014D-6B08-F23C-123D7A495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931" y="3124906"/>
            <a:ext cx="1046747" cy="118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C:\Users\Marisa\Pictures\Tissue Bank  products\DSC_0023.JPG">
            <a:extLst>
              <a:ext uri="{FF2B5EF4-FFF2-40B4-BE49-F238E27FC236}">
                <a16:creationId xmlns:a16="http://schemas.microsoft.com/office/drawing/2014/main" id="{F625DAE6-FBE5-BA87-C713-216476455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1223">
            <a:off x="6724367" y="1066501"/>
            <a:ext cx="1169123" cy="77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F826E008-D059-3280-82CC-E9CBB5BF11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76" y="2249020"/>
            <a:ext cx="1157750" cy="7729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BF7EA91-70AE-E7C0-C575-91E96D29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20" y="2005072"/>
            <a:ext cx="1302860" cy="8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DBM Crush Mix Putty - Optimum Biologics">
            <a:extLst>
              <a:ext uri="{FF2B5EF4-FFF2-40B4-BE49-F238E27FC236}">
                <a16:creationId xmlns:a16="http://schemas.microsoft.com/office/drawing/2014/main" id="{789443BB-4933-F2B2-C774-BE3AFF25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864" y="1021934"/>
            <a:ext cx="1740337" cy="130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53CCDED7-7AE0-D16D-63BA-6CB612DABB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6423" y="1430724"/>
            <a:ext cx="565990" cy="10040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aortic_homograft">
            <a:extLst>
              <a:ext uri="{FF2B5EF4-FFF2-40B4-BE49-F238E27FC236}">
                <a16:creationId xmlns:a16="http://schemas.microsoft.com/office/drawing/2014/main" id="{093CFD2C-8A29-6A79-B2A9-09394B13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813" y="3148293"/>
            <a:ext cx="1078102" cy="113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2" descr="C:\Users\Marisa\Pictures\Tissue Bank  products\DSC_0010.JPG">
            <a:extLst>
              <a:ext uri="{FF2B5EF4-FFF2-40B4-BE49-F238E27FC236}">
                <a16:creationId xmlns:a16="http://schemas.microsoft.com/office/drawing/2014/main" id="{06868F53-0C15-BD80-EA07-45D31348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210" y="3363857"/>
            <a:ext cx="1115616" cy="9793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demin">
            <a:extLst>
              <a:ext uri="{FF2B5EF4-FFF2-40B4-BE49-F238E27FC236}">
                <a16:creationId xmlns:a16="http://schemas.microsoft.com/office/drawing/2014/main" id="{9E1DE0CF-459D-E572-5F23-9BFF553F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96000" y="2941825"/>
            <a:ext cx="1366837" cy="91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2" descr="ART_-plif-parallelB">
            <a:extLst>
              <a:ext uri="{FF2B5EF4-FFF2-40B4-BE49-F238E27FC236}">
                <a16:creationId xmlns:a16="http://schemas.microsoft.com/office/drawing/2014/main" id="{5763A180-30FE-8814-F5CC-9674621BE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645" y="3806486"/>
            <a:ext cx="1655762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DDE4DE3D-8725-2404-4CB8-0B8543DBF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951" y="3022682"/>
            <a:ext cx="1302860" cy="8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http://www.bonebank.com/images/amnion2.jpg">
            <a:extLst>
              <a:ext uri="{FF2B5EF4-FFF2-40B4-BE49-F238E27FC236}">
                <a16:creationId xmlns:a16="http://schemas.microsoft.com/office/drawing/2014/main" id="{2A75D07A-2BF3-3DCC-ABAC-996EBB2A3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247" y="4385046"/>
            <a:ext cx="1113245" cy="7653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3737F4-CC5B-3A9C-C098-0F831D2F6939}"/>
              </a:ext>
            </a:extLst>
          </p:cNvPr>
          <p:cNvSpPr txBox="1"/>
          <p:nvPr/>
        </p:nvSpPr>
        <p:spPr>
          <a:xfrm>
            <a:off x="243298" y="1700616"/>
            <a:ext cx="450327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200" dirty="0"/>
              <a:t>Each donated tissue type can generate </a:t>
            </a:r>
            <a:r>
              <a:rPr lang="en-GB" sz="3200" dirty="0">
                <a:solidFill>
                  <a:srgbClr val="00B050"/>
                </a:solidFill>
              </a:rPr>
              <a:t>a myriad of grafts </a:t>
            </a:r>
            <a:r>
              <a:rPr lang="en-GB" sz="3200" dirty="0"/>
              <a:t>through further processing</a:t>
            </a:r>
            <a:endParaRPr lang="en-AU" sz="3200" dirty="0"/>
          </a:p>
        </p:txBody>
      </p:sp>
      <p:pic>
        <p:nvPicPr>
          <p:cNvPr id="1026" name="Picture 2" descr="Deep Anterior Lamellar Keratoplasty (DALK) | Cornea Education">
            <a:extLst>
              <a:ext uri="{FF2B5EF4-FFF2-40B4-BE49-F238E27FC236}">
                <a16:creationId xmlns:a16="http://schemas.microsoft.com/office/drawing/2014/main" id="{67316E14-0909-7818-1316-F1D26069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253" y="2016889"/>
            <a:ext cx="1046747" cy="8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BBA091-1504-F34E-B830-C14D1B87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530" y="5392558"/>
            <a:ext cx="1060935" cy="77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Retrieved tissue">
            <a:extLst>
              <a:ext uri="{FF2B5EF4-FFF2-40B4-BE49-F238E27FC236}">
                <a16:creationId xmlns:a16="http://schemas.microsoft.com/office/drawing/2014/main" id="{EFC3D187-EB86-E436-18C7-78BFC2DE88F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48558" y="5311957"/>
            <a:ext cx="1149427" cy="816714"/>
          </a:xfrm>
          <a:prstGeom prst="rect">
            <a:avLst/>
          </a:prstGeom>
          <a:ln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EEA8C2-962C-F679-58BC-F1DB3607C9D6}"/>
              </a:ext>
            </a:extLst>
          </p:cNvPr>
          <p:cNvSpPr txBox="1"/>
          <p:nvPr/>
        </p:nvSpPr>
        <p:spPr>
          <a:xfrm>
            <a:off x="307225" y="5267041"/>
            <a:ext cx="643439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Donated tissues can become </a:t>
            </a:r>
            <a:r>
              <a:rPr lang="en-US" sz="2400" dirty="0">
                <a:solidFill>
                  <a:srgbClr val="00B050"/>
                </a:solidFill>
              </a:rPr>
              <a:t>sources of cells and scaffold materials</a:t>
            </a:r>
            <a:endParaRPr lang="en-AU" sz="2400" dirty="0">
              <a:solidFill>
                <a:srgbClr val="00B050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0D887A-5D8B-32D0-375F-FB675E97C13D}"/>
              </a:ext>
            </a:extLst>
          </p:cNvPr>
          <p:cNvSpPr txBox="1">
            <a:spLocks/>
          </p:cNvSpPr>
          <p:nvPr/>
        </p:nvSpPr>
        <p:spPr>
          <a:xfrm>
            <a:off x="255348" y="1218701"/>
            <a:ext cx="4682412" cy="48191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spc="20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0" dirty="0"/>
              <a:t>Blessing no. 3</a:t>
            </a:r>
            <a:endParaRPr lang="en-AU" spc="0" dirty="0"/>
          </a:p>
        </p:txBody>
      </p:sp>
    </p:spTree>
    <p:extLst>
      <p:ext uri="{BB962C8B-B14F-4D97-AF65-F5344CB8AC3E}">
        <p14:creationId xmlns:p14="http://schemas.microsoft.com/office/powerpoint/2010/main" val="129318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8F29CC-5722-D5CB-7806-9F502F297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800" spc="0" dirty="0"/>
              <a:t>Tissue donation and the impact of tissue transplantation</a:t>
            </a:r>
          </a:p>
          <a:p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D352960-D991-C670-275F-3BA790849B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79733" y="1019180"/>
            <a:ext cx="2433762" cy="582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Organ donation</a:t>
            </a:r>
            <a:endParaRPr lang="en-AU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CEE84CE-E940-9781-0350-028D2C15A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2"/>
          <a:stretch/>
        </p:blipFill>
        <p:spPr bwMode="auto">
          <a:xfrm>
            <a:off x="607010" y="2093525"/>
            <a:ext cx="3595026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1EA203-9CF6-5B62-BD9B-1FAA2AB50BB8}"/>
              </a:ext>
            </a:extLst>
          </p:cNvPr>
          <p:cNvSpPr txBox="1"/>
          <p:nvPr/>
        </p:nvSpPr>
        <p:spPr>
          <a:xfrm flipH="1">
            <a:off x="508733" y="4237294"/>
            <a:ext cx="464515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10000"/>
                  </a:schemeClr>
                </a:solidFill>
              </a:rPr>
              <a:t>1donor =  benefit  to 7 recipients</a:t>
            </a:r>
            <a:endParaRPr lang="en-AU" sz="24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2686A5-7787-004B-3C2D-E5071220F49F}"/>
              </a:ext>
            </a:extLst>
          </p:cNvPr>
          <p:cNvSpPr txBox="1"/>
          <p:nvPr/>
        </p:nvSpPr>
        <p:spPr>
          <a:xfrm>
            <a:off x="6042122" y="4227262"/>
            <a:ext cx="555177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1 donor = benefit to 100s’ of recipients</a:t>
            </a:r>
            <a:endParaRPr lang="en-AU" sz="24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5BBC363-4D7F-6C5A-B0AC-8D354CD497D0}"/>
              </a:ext>
            </a:extLst>
          </p:cNvPr>
          <p:cNvSpPr txBox="1">
            <a:spLocks/>
          </p:cNvSpPr>
          <p:nvPr/>
        </p:nvSpPr>
        <p:spPr>
          <a:xfrm>
            <a:off x="7329480" y="1019182"/>
            <a:ext cx="2433762" cy="58240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/>
          <a:lstStyle>
            <a:lvl1pPr marL="0" indent="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Tissue Donation</a:t>
            </a:r>
            <a:endParaRPr lang="en-AU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E6FB07E-2D9C-21E4-3171-2A1612ED8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9"/>
          <a:stretch/>
        </p:blipFill>
        <p:spPr bwMode="auto">
          <a:xfrm>
            <a:off x="1047404" y="3029447"/>
            <a:ext cx="2517687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CB4E779-0C87-E11C-B305-6080AD844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19824" y="1787412"/>
            <a:ext cx="565990" cy="10040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9F66DC-77FF-9FA3-49E0-E1E80D154A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27622" y="1939811"/>
            <a:ext cx="565990" cy="10040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A5128-A8B5-73C1-40D6-8473D1AF8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24624" y="2092212"/>
            <a:ext cx="565990" cy="10040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92269D-4D50-FB82-239B-A54B07C3E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32422" y="2244611"/>
            <a:ext cx="565990" cy="10040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Marisa\Pictures\Tissue Bank  products\DSC_0023.JPG">
            <a:extLst>
              <a:ext uri="{FF2B5EF4-FFF2-40B4-BE49-F238E27FC236}">
                <a16:creationId xmlns:a16="http://schemas.microsoft.com/office/drawing/2014/main" id="{EA99CA7D-9CF2-417F-B845-409192E55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92979" y="2035651"/>
            <a:ext cx="1163511" cy="7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Marisa\Pictures\Tissue Bank  products\DSC_0023.JPG">
            <a:extLst>
              <a:ext uri="{FF2B5EF4-FFF2-40B4-BE49-F238E27FC236}">
                <a16:creationId xmlns:a16="http://schemas.microsoft.com/office/drawing/2014/main" id="{248383D6-9F4D-7CA8-0200-C646DA0F3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8643">
            <a:off x="6983283" y="1766600"/>
            <a:ext cx="937492" cy="62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461BC-23E4-2B1D-72CE-B4F5C9339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03" y="1917323"/>
            <a:ext cx="1302860" cy="8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64AADC6-A5CC-EF76-A097-335E7192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283" y="2083977"/>
            <a:ext cx="1302860" cy="8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FC1BF9AD-8643-E1FF-424B-8641F1375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27" y="2333779"/>
            <a:ext cx="1499412" cy="99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A6C20F-74B7-5170-03C9-8B11B9BB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802" y="2609912"/>
            <a:ext cx="1302860" cy="8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6B6C8D7-3FD6-553F-11E3-DD36F37A0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053" y="2932165"/>
            <a:ext cx="1302860" cy="8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B42FF291-A5BD-8E8C-50FB-1D2E94A24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61" y="2787196"/>
            <a:ext cx="985725" cy="7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E2464BFA-EEB3-D80F-0B5D-4090138EF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47" y="3184630"/>
            <a:ext cx="985725" cy="7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2469D733-3902-D9A3-D682-D7CBBFFA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19" y="3328474"/>
            <a:ext cx="985725" cy="7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24DB09F-073D-2E99-663D-E9B3D428C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948" y="3028157"/>
            <a:ext cx="1109714" cy="83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BD3B13F4-8FF9-EEE8-7E64-054599A46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348" y="3180557"/>
            <a:ext cx="1109714" cy="83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221A114-1563-0D3C-1E66-C395DE23C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48" y="3306566"/>
            <a:ext cx="1109714" cy="83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Marisa\Pictures\Tissue Bank  products\DSC_0023.JPG">
            <a:extLst>
              <a:ext uri="{FF2B5EF4-FFF2-40B4-BE49-F238E27FC236}">
                <a16:creationId xmlns:a16="http://schemas.microsoft.com/office/drawing/2014/main" id="{6468B932-3E50-672F-AD4F-056F4A14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1310">
            <a:off x="7340751" y="2012142"/>
            <a:ext cx="918015" cy="61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C:\Users\Marisa\Pictures\Tissue Bank  products\DSC_0023.JPG">
            <a:extLst>
              <a:ext uri="{FF2B5EF4-FFF2-40B4-BE49-F238E27FC236}">
                <a16:creationId xmlns:a16="http://schemas.microsoft.com/office/drawing/2014/main" id="{0097D3D2-1883-C3A6-23A6-64E03D0C9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8643">
            <a:off x="7434196" y="2436894"/>
            <a:ext cx="590353" cy="39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B05BF7-4C06-FB64-87C8-1C8A6036F3B3}"/>
              </a:ext>
            </a:extLst>
          </p:cNvPr>
          <p:cNvSpPr txBox="1"/>
          <p:nvPr/>
        </p:nvSpPr>
        <p:spPr>
          <a:xfrm>
            <a:off x="1276709" y="5098213"/>
            <a:ext cx="1031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aseline="30000" dirty="0"/>
              <a:t>1</a:t>
            </a:r>
            <a:r>
              <a:rPr lang="en-US" sz="1800" dirty="0"/>
              <a:t>  </a:t>
            </a:r>
            <a:r>
              <a:rPr lang="en-US" dirty="0"/>
              <a:t>2.5 million tissue transplants in the US/year                     </a:t>
            </a:r>
            <a:r>
              <a:rPr lang="en-US" sz="800" baseline="30000" dirty="0"/>
              <a:t>2</a:t>
            </a:r>
            <a:r>
              <a:rPr lang="en-US" dirty="0"/>
              <a:t>  171,456 transplants in Europe + Latin America</a:t>
            </a:r>
            <a:endParaRPr lang="en-AU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5AB789-C82A-E547-AD28-D421B080F42A}"/>
              </a:ext>
            </a:extLst>
          </p:cNvPr>
          <p:cNvSpPr txBox="1"/>
          <p:nvPr/>
        </p:nvSpPr>
        <p:spPr>
          <a:xfrm>
            <a:off x="2277377" y="5986732"/>
            <a:ext cx="7269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lain"/>
            </a:pPr>
            <a:r>
              <a:rPr lang="en-US" sz="800" dirty="0"/>
              <a:t>htpps://Donatelife.net/donation/organs/tissue-donation – accessed Nov 2024</a:t>
            </a:r>
          </a:p>
          <a:p>
            <a:pPr marL="228600" indent="-228600">
              <a:buAutoNum type="arabicPlain"/>
            </a:pPr>
            <a:r>
              <a:rPr lang="en-AU" sz="800" dirty="0">
                <a:hlinkClick r:id="rId9"/>
              </a:rPr>
              <a:t>https://www.edqm.eu/en/newsletter-transplant</a:t>
            </a:r>
            <a:r>
              <a:rPr lang="en-US" sz="800" dirty="0"/>
              <a:t> - EUROCET - European Network of Competent Authorities for Tissues and Cells - 2023 - accessed Nov 2024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301225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3B8ED-3B81-AE5F-6443-8D1A787232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44589" y="2375816"/>
            <a:ext cx="6222538" cy="48191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b="0" dirty="0">
                <a:solidFill>
                  <a:schemeClr val="accent1"/>
                </a:solidFill>
              </a:rPr>
              <a:t>What is different - from donation to utilization</a:t>
            </a:r>
          </a:p>
          <a:p>
            <a:endParaRPr lang="en-US" sz="2400" b="0" dirty="0">
              <a:solidFill>
                <a:schemeClr val="accent1"/>
              </a:solidFill>
            </a:endParaRPr>
          </a:p>
          <a:p>
            <a:endParaRPr lang="en-US" sz="2400" b="0" dirty="0">
              <a:solidFill>
                <a:schemeClr val="accent1"/>
              </a:solidFill>
            </a:endParaRPr>
          </a:p>
          <a:p>
            <a:endParaRPr lang="en-A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365708-4655-E703-8C3B-6E8A259E1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48" y="0"/>
            <a:ext cx="4831545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739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Forum 30 Theme">
      <a:dk1>
        <a:srgbClr val="595959"/>
      </a:dk1>
      <a:lt1>
        <a:srgbClr val="FFFFFF"/>
      </a:lt1>
      <a:dk2>
        <a:srgbClr val="425B76"/>
      </a:dk2>
      <a:lt2>
        <a:srgbClr val="E8E8E8"/>
      </a:lt2>
      <a:accent1>
        <a:srgbClr val="425B76"/>
      </a:accent1>
      <a:accent2>
        <a:srgbClr val="FAA61A"/>
      </a:accent2>
      <a:accent3>
        <a:srgbClr val="D8D8D8"/>
      </a:accent3>
      <a:accent4>
        <a:srgbClr val="FFFFFF"/>
      </a:accent4>
      <a:accent5>
        <a:srgbClr val="FFFFFF"/>
      </a:accent5>
      <a:accent6>
        <a:srgbClr val="FFFFFF"/>
      </a:accent6>
      <a:hlink>
        <a:srgbClr val="FAA61A"/>
      </a:hlink>
      <a:folHlink>
        <a:srgbClr val="E5900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6AF7C6DDDA8A4FAC9C12D744BD9A49" ma:contentTypeVersion="15" ma:contentTypeDescription="Create a new document." ma:contentTypeScope="" ma:versionID="0c3b8b9268f3bbe46e7df436748fb7aa">
  <xsd:schema xmlns:xsd="http://www.w3.org/2001/XMLSchema" xmlns:xs="http://www.w3.org/2001/XMLSchema" xmlns:p="http://schemas.microsoft.com/office/2006/metadata/properties" xmlns:ns2="0c76a06a-cd16-427e-91a1-cd5451a0a4bd" xmlns:ns3="08e3d5ac-ca22-4e28-9f1e-d2fd086a49d3" targetNamespace="http://schemas.microsoft.com/office/2006/metadata/properties" ma:root="true" ma:fieldsID="e83fe8c07e5ccd3532482a5a894fe3e4" ns2:_="" ns3:_="">
    <xsd:import namespace="0c76a06a-cd16-427e-91a1-cd5451a0a4bd"/>
    <xsd:import namespace="08e3d5ac-ca22-4e28-9f1e-d2fd086a49d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6a06a-cd16-427e-91a1-cd5451a0a4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55b8631-821b-43fa-8e02-b25f38415ba2}" ma:internalName="TaxCatchAll" ma:showField="CatchAllData" ma:web="0c76a06a-cd16-427e-91a1-cd5451a0a4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3d5ac-ca22-4e28-9f1e-d2fd086a49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3c0b10b-f899-45ff-8635-b8f7b60ab2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c76a06a-cd16-427e-91a1-cd5451a0a4bd">
      <UserInfo>
        <DisplayName>SharingLinks.70c60efe-c505-471c-83a3-d1e46d627821.OrganizationView.b73ecb0b-61fc-4278-aaaa-6f01623ae636</DisplayName>
        <AccountId>251</AccountId>
        <AccountType/>
      </UserInfo>
      <UserInfo>
        <DisplayName>Eoin McGrath</DisplayName>
        <AccountId>35</AccountId>
        <AccountType/>
      </UserInfo>
      <UserInfo>
        <DisplayName>Robert Eich</DisplayName>
        <AccountId>337</AccountId>
        <AccountType/>
      </UserInfo>
      <UserInfo>
        <DisplayName>Beatriz Perez</DisplayName>
        <AccountId>28</AccountId>
        <AccountType/>
      </UserInfo>
      <UserInfo>
        <DisplayName>Wendy Becerra</DisplayName>
        <AccountId>37</AccountId>
        <AccountType/>
      </UserInfo>
    </SharedWithUsers>
    <lcf76f155ced4ddcb4097134ff3c332f xmlns="08e3d5ac-ca22-4e28-9f1e-d2fd086a49d3">
      <Terms xmlns="http://schemas.microsoft.com/office/infopath/2007/PartnerControls"/>
    </lcf76f155ced4ddcb4097134ff3c332f>
    <TaxCatchAll xmlns="0c76a06a-cd16-427e-91a1-cd5451a0a4bd" xsi:nil="true"/>
    <MediaLengthInSeconds xmlns="08e3d5ac-ca22-4e28-9f1e-d2fd086a49d3" xsi:nil="true"/>
  </documentManagement>
</p:properties>
</file>

<file path=customXml/itemProps1.xml><?xml version="1.0" encoding="utf-8"?>
<ds:datastoreItem xmlns:ds="http://schemas.openxmlformats.org/officeDocument/2006/customXml" ds:itemID="{8D6D922C-74E6-408C-8DC5-7E2C56C7CF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76a06a-cd16-427e-91a1-cd5451a0a4bd"/>
    <ds:schemaRef ds:uri="08e3d5ac-ca22-4e28-9f1e-d2fd086a49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871B58-B11B-4962-9400-11C829502A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E3907B-B0AD-4A7D-9C9A-5E1F61EB995A}">
  <ds:schemaRefs>
    <ds:schemaRef ds:uri="http://purl.org/dc/elements/1.1/"/>
    <ds:schemaRef ds:uri="http://purl.org/dc/dcmitype/"/>
    <ds:schemaRef ds:uri="http://schemas.microsoft.com/office/infopath/2007/PartnerControls"/>
    <ds:schemaRef ds:uri="0c76a06a-cd16-427e-91a1-cd5451a0a4bd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08e3d5ac-ca22-4e28-9f1e-d2fd086a49d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5267</TotalTime>
  <Words>1420</Words>
  <Application>Microsoft Office PowerPoint</Application>
  <PresentationFormat>Widescreen</PresentationFormat>
  <Paragraphs>148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Verdana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Rabe</dc:creator>
  <cp:lastModifiedBy>Marisa Herson</cp:lastModifiedBy>
  <cp:revision>46</cp:revision>
  <dcterms:created xsi:type="dcterms:W3CDTF">2019-10-16T18:24:22Z</dcterms:created>
  <dcterms:modified xsi:type="dcterms:W3CDTF">2024-11-13T15:40:08Z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0x010100606AF7C6DDDA8A4FAC9C12D744BD9A49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