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7.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8.xml" ContentType="application/vnd.openxmlformats-officedocument.presentationml.slide+xml"/>
  <Override PartName="/ppt/slides/slide8.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2.xml" ContentType="application/vnd.openxmlformats-officedocument.presentationml.slide+xml"/>
  <Override PartName="/ppt/slides/slide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5.xml" ContentType="application/vnd.openxmlformats-officedocument.presentationml.slide+xml"/>
  <Override PartName="/ppt/slideMasters/slideMaster2.xml" ContentType="application/vnd.openxmlformats-officedocument.presentationml.slideMaster+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1.xml" ContentType="application/vnd.openxmlformats-officedocument.theme+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74" r:id="rId3"/>
    <p:sldId id="257" r:id="rId4"/>
    <p:sldId id="259" r:id="rId5"/>
    <p:sldId id="260" r:id="rId6"/>
    <p:sldId id="264" r:id="rId7"/>
    <p:sldId id="265" r:id="rId8"/>
    <p:sldId id="271" r:id="rId9"/>
    <p:sldId id="266" r:id="rId10"/>
    <p:sldId id="262" r:id="rId11"/>
    <p:sldId id="258" r:id="rId12"/>
    <p:sldId id="263" r:id="rId13"/>
    <p:sldId id="272" r:id="rId14"/>
    <p:sldId id="267" r:id="rId15"/>
    <p:sldId id="270" r:id="rId16"/>
    <p:sldId id="273" r:id="rId17"/>
    <p:sldId id="261" r:id="rId18"/>
    <p:sldId id="268" r:id="rId19"/>
    <p:sldId id="269"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008" autoAdjust="0"/>
    <p:restoredTop sz="94660"/>
  </p:normalViewPr>
  <p:slideViewPr>
    <p:cSldViewPr snapToGrid="0">
      <p:cViewPr varScale="1">
        <p:scale>
          <a:sx n="81" d="100"/>
          <a:sy n="81" d="100"/>
        </p:scale>
        <p:origin x="102" y="4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customXml" Target="../customXml/item2.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customXml" Target="../customXml/item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 Id="rId27" Type="http://schemas.openxmlformats.org/officeDocument/2006/relationships/customXml" Target="../customXml/item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43B97079-D27D-4D26-B053-22971A10FEE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40482237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97079-D27D-4D26-B053-22971A10FEE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15590241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97079-D27D-4D26-B053-22971A10FEE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25103904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66049" y="1431638"/>
            <a:ext cx="11459901" cy="1466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4000" b="1" spc="200" baseline="0">
                <a:solidFill>
                  <a:srgbClr val="425B76"/>
                </a:solidFill>
                <a:latin typeface="Verdana" panose="020B0604030504040204" pitchFamily="34" charset="0"/>
                <a:ea typeface="Verdana" panose="020B0604030504040204" pitchFamily="34" charset="0"/>
              </a:defRPr>
            </a:lvl1pPr>
          </a:lstStyle>
          <a:p>
            <a:pPr lvl="0"/>
            <a:r>
              <a:rPr lang="en-US" dirty="0"/>
              <a:t>Presentation Name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66048" y="3814619"/>
            <a:ext cx="11459902" cy="64654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 02</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66048" y="3083322"/>
            <a:ext cx="11459902" cy="54656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 01</a:t>
            </a:r>
          </a:p>
        </p:txBody>
      </p:sp>
    </p:spTree>
    <p:extLst>
      <p:ext uri="{BB962C8B-B14F-4D97-AF65-F5344CB8AC3E}">
        <p14:creationId xmlns:p14="http://schemas.microsoft.com/office/powerpoint/2010/main" val="102857607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Topic Title</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1542473"/>
            <a:ext cx="11459902" cy="437423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lnSpc>
                <a:spcPct val="200000"/>
              </a:lnSpc>
              <a:buFont typeface="Arial" panose="020B0604020202020204" pitchFamily="34" charset="0"/>
              <a:buNone/>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Body Copy Here</a:t>
            </a:r>
          </a:p>
        </p:txBody>
      </p:sp>
      <p:sp>
        <p:nvSpPr>
          <p:cNvPr id="2" name="Text Placeholder 9">
            <a:extLst>
              <a:ext uri="{FF2B5EF4-FFF2-40B4-BE49-F238E27FC236}">
                <a16:creationId xmlns:a16="http://schemas.microsoft.com/office/drawing/2014/main" id="{10E44807-EEAF-61EB-D63F-A116035FE99B}"/>
              </a:ext>
            </a:extLst>
          </p:cNvPr>
          <p:cNvSpPr>
            <a:spLocks noGrp="1"/>
          </p:cNvSpPr>
          <p:nvPr>
            <p:ph type="body" sz="quarter" idx="17" hasCustomPrompt="1"/>
          </p:nvPr>
        </p:nvSpPr>
        <p:spPr>
          <a:xfrm>
            <a:off x="307225" y="912776"/>
            <a:ext cx="11459902" cy="48191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spc="200" baseline="0">
                <a:solidFill>
                  <a:srgbClr val="3F3F3F"/>
                </a:solidFill>
                <a:latin typeface="Verdana" panose="020B0604030504040204" pitchFamily="34" charset="0"/>
                <a:ea typeface="Verdana" panose="020B0604030504040204" pitchFamily="34" charset="0"/>
              </a:defRPr>
            </a:lvl1pPr>
          </a:lstStyle>
          <a:p>
            <a:pPr lvl="0"/>
            <a:r>
              <a:rPr lang="en-US" dirty="0"/>
              <a:t>Subtitle</a:t>
            </a:r>
          </a:p>
        </p:txBody>
      </p:sp>
    </p:spTree>
    <p:extLst>
      <p:ext uri="{BB962C8B-B14F-4D97-AF65-F5344CB8AC3E}">
        <p14:creationId xmlns:p14="http://schemas.microsoft.com/office/powerpoint/2010/main" val="54709874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98663759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292437444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70021385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2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7"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7"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817043" y="956089"/>
            <a:ext cx="440979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817043" y="1675855"/>
            <a:ext cx="440979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809773" y="2235315"/>
            <a:ext cx="440979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23245248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8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7276" y="956089"/>
            <a:ext cx="5216963"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67276" y="1675855"/>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2235315"/>
            <a:ext cx="5224230"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0" name="Text Placeholder 9">
            <a:extLst>
              <a:ext uri="{FF2B5EF4-FFF2-40B4-BE49-F238E27FC236}">
                <a16:creationId xmlns:a16="http://schemas.microsoft.com/office/drawing/2014/main" id="{8947A659-969C-B086-3B2D-662C608EDC17}"/>
              </a:ext>
            </a:extLst>
          </p:cNvPr>
          <p:cNvSpPr>
            <a:spLocks noGrp="1"/>
          </p:cNvSpPr>
          <p:nvPr>
            <p:ph type="body" sz="quarter" idx="14" hasCustomPrompt="1"/>
          </p:nvPr>
        </p:nvSpPr>
        <p:spPr>
          <a:xfrm>
            <a:off x="6207763" y="956089"/>
            <a:ext cx="5019078" cy="64633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7763" y="1675855"/>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2235315"/>
            <a:ext cx="5011808" cy="3851320"/>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74647920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9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8" name="Text Placeholder 9">
            <a:extLst>
              <a:ext uri="{FF2B5EF4-FFF2-40B4-BE49-F238E27FC236}">
                <a16:creationId xmlns:a16="http://schemas.microsoft.com/office/drawing/2014/main" id="{25DA3F0D-35C2-E76D-175D-06B15654BF02}"/>
              </a:ext>
            </a:extLst>
          </p:cNvPr>
          <p:cNvSpPr>
            <a:spLocks noGrp="1"/>
          </p:cNvSpPr>
          <p:nvPr>
            <p:ph type="body" sz="quarter" idx="12" hasCustomPrompt="1"/>
          </p:nvPr>
        </p:nvSpPr>
        <p:spPr>
          <a:xfrm>
            <a:off x="774547" y="940944"/>
            <a:ext cx="5216961"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1675854"/>
            <a:ext cx="5224230"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1" name="Text Placeholder 9">
            <a:extLst>
              <a:ext uri="{FF2B5EF4-FFF2-40B4-BE49-F238E27FC236}">
                <a16:creationId xmlns:a16="http://schemas.microsoft.com/office/drawing/2014/main" id="{1F832262-2873-824F-CBD9-F39DEF97D4AB}"/>
              </a:ext>
            </a:extLst>
          </p:cNvPr>
          <p:cNvSpPr>
            <a:spLocks noGrp="1"/>
          </p:cNvSpPr>
          <p:nvPr>
            <p:ph type="body" sz="quarter" idx="15" hasCustomPrompt="1"/>
          </p:nvPr>
        </p:nvSpPr>
        <p:spPr>
          <a:xfrm>
            <a:off x="6200493" y="940944"/>
            <a:ext cx="5019078" cy="46166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1675854"/>
            <a:ext cx="5011808" cy="441078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8045830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43B97079-D27D-4D26-B053-22971A10FEE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229023628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0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7" name="Text Placeholder 9">
            <a:extLst>
              <a:ext uri="{FF2B5EF4-FFF2-40B4-BE49-F238E27FC236}">
                <a16:creationId xmlns:a16="http://schemas.microsoft.com/office/drawing/2014/main" id="{D85ECFC5-CE56-E6AE-7A9F-0E273FA62F00}"/>
              </a:ext>
            </a:extLst>
          </p:cNvPr>
          <p:cNvSpPr>
            <a:spLocks noGrp="1"/>
          </p:cNvSpPr>
          <p:nvPr>
            <p:ph type="body" sz="quarter" idx="11" hasCustomPrompt="1"/>
          </p:nvPr>
        </p:nvSpPr>
        <p:spPr>
          <a:xfrm>
            <a:off x="760007" y="132079"/>
            <a:ext cx="9704793" cy="535621"/>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Topic Title</a:t>
            </a:r>
          </a:p>
        </p:txBody>
      </p:sp>
      <p:sp>
        <p:nvSpPr>
          <p:cNvPr id="9" name="Text Placeholder 9">
            <a:extLst>
              <a:ext uri="{FF2B5EF4-FFF2-40B4-BE49-F238E27FC236}">
                <a16:creationId xmlns:a16="http://schemas.microsoft.com/office/drawing/2014/main" id="{B0560F6C-38ED-6EAE-B174-A71C6B2CBF53}"/>
              </a:ext>
            </a:extLst>
          </p:cNvPr>
          <p:cNvSpPr>
            <a:spLocks noGrp="1"/>
          </p:cNvSpPr>
          <p:nvPr>
            <p:ph type="body" sz="quarter" idx="13" hasCustomPrompt="1"/>
          </p:nvPr>
        </p:nvSpPr>
        <p:spPr>
          <a:xfrm>
            <a:off x="760007" y="924560"/>
            <a:ext cx="5224230"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12" name="Text Placeholder 9">
            <a:extLst>
              <a:ext uri="{FF2B5EF4-FFF2-40B4-BE49-F238E27FC236}">
                <a16:creationId xmlns:a16="http://schemas.microsoft.com/office/drawing/2014/main" id="{C72CA421-FADB-3C4D-6A81-889A4C74E687}"/>
              </a:ext>
            </a:extLst>
          </p:cNvPr>
          <p:cNvSpPr>
            <a:spLocks noGrp="1"/>
          </p:cNvSpPr>
          <p:nvPr>
            <p:ph type="body" sz="quarter" idx="16" hasCustomPrompt="1"/>
          </p:nvPr>
        </p:nvSpPr>
        <p:spPr>
          <a:xfrm>
            <a:off x="6207763" y="924560"/>
            <a:ext cx="5011808" cy="516207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342900" indent="-342900" algn="l">
              <a:lnSpc>
                <a:spcPct val="150000"/>
              </a:lnSpc>
              <a:buFont typeface="Arial" panose="020B0604020202020204" pitchFamily="34" charset="0"/>
              <a:buChar char="•"/>
              <a:defRPr sz="1600" b="0" i="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31632137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119972568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3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453858" y="1105514"/>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a:p>
            <a:pPr lvl="0"/>
            <a:endParaRPr lang="en-US" dirty="0"/>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407529" y="1105513"/>
            <a:ext cx="3359150"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2400" b="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471652"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416426" y="1968201"/>
            <a:ext cx="3359150" cy="371401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chemeClr val="bg1"/>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68175450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15" name="Text Placeholder 9">
            <a:extLst>
              <a:ext uri="{FF2B5EF4-FFF2-40B4-BE49-F238E27FC236}">
                <a16:creationId xmlns:a16="http://schemas.microsoft.com/office/drawing/2014/main" id="{26A2E5A8-9591-17D7-478C-DB07BD3FEF62}"/>
              </a:ext>
            </a:extLst>
          </p:cNvPr>
          <p:cNvSpPr>
            <a:spLocks noGrp="1"/>
          </p:cNvSpPr>
          <p:nvPr>
            <p:ph type="body" sz="quarter" idx="11" hasCustomPrompt="1"/>
          </p:nvPr>
        </p:nvSpPr>
        <p:spPr>
          <a:xfrm>
            <a:off x="361200" y="1106426"/>
            <a:ext cx="3743562"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545454"/>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1" name="Text Placeholder 9">
            <a:extLst>
              <a:ext uri="{FF2B5EF4-FFF2-40B4-BE49-F238E27FC236}">
                <a16:creationId xmlns:a16="http://schemas.microsoft.com/office/drawing/2014/main" id="{5111B6B7-1B4B-2ED3-02CF-07241369375B}"/>
              </a:ext>
            </a:extLst>
          </p:cNvPr>
          <p:cNvSpPr>
            <a:spLocks noGrp="1"/>
          </p:cNvSpPr>
          <p:nvPr>
            <p:ph type="body" sz="quarter" idx="14" hasCustomPrompt="1"/>
          </p:nvPr>
        </p:nvSpPr>
        <p:spPr>
          <a:xfrm>
            <a:off x="8097397" y="1105514"/>
            <a:ext cx="3715611"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Subtitle</a:t>
            </a:r>
          </a:p>
        </p:txBody>
      </p:sp>
      <p:sp>
        <p:nvSpPr>
          <p:cNvPr id="22" name="Text Placeholder 9">
            <a:extLst>
              <a:ext uri="{FF2B5EF4-FFF2-40B4-BE49-F238E27FC236}">
                <a16:creationId xmlns:a16="http://schemas.microsoft.com/office/drawing/2014/main" id="{7310D174-E463-C2C1-911C-8ED9C55C3F20}"/>
              </a:ext>
            </a:extLst>
          </p:cNvPr>
          <p:cNvSpPr>
            <a:spLocks noGrp="1"/>
          </p:cNvSpPr>
          <p:nvPr>
            <p:ph type="body" sz="quarter" idx="15" hasCustomPrompt="1"/>
          </p:nvPr>
        </p:nvSpPr>
        <p:spPr>
          <a:xfrm>
            <a:off x="4185920" y="1105513"/>
            <a:ext cx="3830319" cy="43088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ctr">
              <a:buNone/>
              <a:defRPr sz="1800" b="1">
                <a:solidFill>
                  <a:srgbClr val="425B76"/>
                </a:solidFill>
                <a:latin typeface="Verdana" panose="020B0604030504040204" pitchFamily="34" charset="0"/>
                <a:ea typeface="Verdana" panose="020B0604030504040204" pitchFamily="34" charset="0"/>
                <a:cs typeface="Tahoma" panose="020B0604030504040204" pitchFamily="34" charset="0"/>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Subtitle</a:t>
            </a: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946283"/>
            <a:ext cx="3743562" cy="4037956"/>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968200"/>
            <a:ext cx="3715611" cy="401603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968201"/>
            <a:ext cx="3830319" cy="4016038"/>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1631244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23" name="Text Placeholder 9">
            <a:extLst>
              <a:ext uri="{FF2B5EF4-FFF2-40B4-BE49-F238E27FC236}">
                <a16:creationId xmlns:a16="http://schemas.microsoft.com/office/drawing/2014/main" id="{317D98C9-030E-6F52-3CFE-4DC66CEA2894}"/>
              </a:ext>
            </a:extLst>
          </p:cNvPr>
          <p:cNvSpPr>
            <a:spLocks noGrp="1"/>
          </p:cNvSpPr>
          <p:nvPr>
            <p:ph type="body" sz="quarter" idx="16" hasCustomPrompt="1"/>
          </p:nvPr>
        </p:nvSpPr>
        <p:spPr>
          <a:xfrm>
            <a:off x="361200" y="1076346"/>
            <a:ext cx="3743562"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4" name="Text Placeholder 9">
            <a:extLst>
              <a:ext uri="{FF2B5EF4-FFF2-40B4-BE49-F238E27FC236}">
                <a16:creationId xmlns:a16="http://schemas.microsoft.com/office/drawing/2014/main" id="{F12B090A-2464-AA7C-DAB9-80741CEEC712}"/>
              </a:ext>
            </a:extLst>
          </p:cNvPr>
          <p:cNvSpPr>
            <a:spLocks noGrp="1"/>
          </p:cNvSpPr>
          <p:nvPr>
            <p:ph type="body" sz="quarter" idx="17" hasCustomPrompt="1"/>
          </p:nvPr>
        </p:nvSpPr>
        <p:spPr>
          <a:xfrm>
            <a:off x="8115191" y="1076348"/>
            <a:ext cx="3715611" cy="4907892"/>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5" name="Text Placeholder 9">
            <a:extLst>
              <a:ext uri="{FF2B5EF4-FFF2-40B4-BE49-F238E27FC236}">
                <a16:creationId xmlns:a16="http://schemas.microsoft.com/office/drawing/2014/main" id="{E4F56965-4647-362D-3AE2-6F3EC146C80C}"/>
              </a:ext>
            </a:extLst>
          </p:cNvPr>
          <p:cNvSpPr>
            <a:spLocks noGrp="1"/>
          </p:cNvSpPr>
          <p:nvPr>
            <p:ph type="body" sz="quarter" idx="18" hasCustomPrompt="1"/>
          </p:nvPr>
        </p:nvSpPr>
        <p:spPr>
          <a:xfrm>
            <a:off x="4185919" y="1076346"/>
            <a:ext cx="3830319" cy="4907893"/>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ctr">
              <a:lnSpc>
                <a:spcPct val="200000"/>
              </a:lnSpc>
              <a:buFont typeface="Arial" panose="020B0604020202020204" pitchFamily="34" charset="0"/>
              <a:buChar char="•"/>
              <a:defRPr sz="1600" b="0" baseline="0">
                <a:solidFill>
                  <a:srgbClr val="7D7D7D"/>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
        <p:nvSpPr>
          <p:cNvPr id="27" name="Text Placeholder 9">
            <a:extLst>
              <a:ext uri="{FF2B5EF4-FFF2-40B4-BE49-F238E27FC236}">
                <a16:creationId xmlns:a16="http://schemas.microsoft.com/office/drawing/2014/main" id="{DCD40A85-5F42-8DEA-D392-7FCF573372DD}"/>
              </a:ext>
            </a:extLst>
          </p:cNvPr>
          <p:cNvSpPr>
            <a:spLocks noGrp="1"/>
          </p:cNvSpPr>
          <p:nvPr>
            <p:ph type="body" sz="quarter" idx="13" hasCustomPrompt="1"/>
          </p:nvPr>
        </p:nvSpPr>
        <p:spPr>
          <a:xfrm>
            <a:off x="342900" y="35323"/>
            <a:ext cx="10640174" cy="598149"/>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spc="200" baseline="0">
                <a:solidFill>
                  <a:srgbClr val="425B76"/>
                </a:solidFill>
                <a:latin typeface="Verdana" panose="020B0604030504040204" pitchFamily="34" charset="0"/>
                <a:ea typeface="Verdana" panose="020B0604030504040204" pitchFamily="34" charset="0"/>
              </a:defRPr>
            </a:lvl1pPr>
          </a:lstStyle>
          <a:p>
            <a:pPr lvl="0"/>
            <a:r>
              <a:rPr lang="en-US" dirty="0"/>
              <a:t>Title</a:t>
            </a:r>
          </a:p>
        </p:txBody>
      </p:sp>
    </p:spTree>
    <p:extLst>
      <p:ext uri="{BB962C8B-B14F-4D97-AF65-F5344CB8AC3E}">
        <p14:creationId xmlns:p14="http://schemas.microsoft.com/office/powerpoint/2010/main" val="324868249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D723AC04-2A81-89B1-D996-BA723CA7D8C5}"/>
              </a:ext>
            </a:extLst>
          </p:cNvPr>
          <p:cNvSpPr txBox="1">
            <a:spLocks/>
          </p:cNvSpPr>
          <p:nvPr userDrawn="1"/>
        </p:nvSpPr>
        <p:spPr>
          <a:xfrm>
            <a:off x="6344173" y="6427114"/>
            <a:ext cx="5762610" cy="430886"/>
          </a:xfrm>
          <a:prstGeom prst="rect">
            <a:avLst/>
          </a:prstGeom>
        </p:spPr>
        <p:txBody>
          <a:bodyPr vert="horz" lIns="91440" tIns="45720" rIns="91440" bIns="45720" rtlCol="0" anchor="ctr"/>
          <a:lstStyle>
            <a:defPPr>
              <a:defRPr lang="en-US"/>
            </a:defPPr>
            <a:lvl1pPr marL="0" algn="r" defTabSz="914400" rtl="0" eaLnBrk="1" latinLnBrk="0" hangingPunct="1">
              <a:defRPr sz="1200" kern="1200" cap="all" spc="500" baseline="0">
                <a:solidFill>
                  <a:srgbClr val="034369"/>
                </a:solidFill>
                <a:latin typeface="Calibri" panose="020F0502020204030204" pitchFamily="34"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r>
              <a:rPr lang="en-US" sz="1000" dirty="0">
                <a:solidFill>
                  <a:schemeClr val="bg1"/>
                </a:solidFill>
                <a:latin typeface="+mj-lt"/>
              </a:rPr>
              <a:t>The MPHO Safety and Traceability Summit</a:t>
            </a:r>
            <a:endParaRPr kumimoji="0" lang="en-US" sz="1000" b="0" i="0" u="none" strike="noStrike" kern="1200" cap="all" spc="500" normalizeH="0" baseline="0" noProof="0" dirty="0">
              <a:ln>
                <a:noFill/>
              </a:ln>
              <a:solidFill>
                <a:schemeClr val="bg1"/>
              </a:solidFill>
              <a:effectLst/>
              <a:uLnTx/>
              <a:uFillTx/>
              <a:latin typeface="+mj-lt"/>
              <a:ea typeface="Tahoma" panose="020B0604030504040204" pitchFamily="34" charset="0"/>
              <a:cs typeface="Tahoma" panose="020B0604030504040204" pitchFamily="34" charset="0"/>
            </a:endParaRPr>
          </a:p>
        </p:txBody>
      </p:sp>
      <p:sp>
        <p:nvSpPr>
          <p:cNvPr id="4" name="Text Placeholder 9">
            <a:extLst>
              <a:ext uri="{FF2B5EF4-FFF2-40B4-BE49-F238E27FC236}">
                <a16:creationId xmlns:a16="http://schemas.microsoft.com/office/drawing/2014/main" id="{43FC09F8-2B19-E5D6-1E08-343FCF0B1B59}"/>
              </a:ext>
            </a:extLst>
          </p:cNvPr>
          <p:cNvSpPr>
            <a:spLocks noGrp="1"/>
          </p:cNvSpPr>
          <p:nvPr>
            <p:ph type="body" sz="quarter" idx="13" hasCustomPrompt="1"/>
          </p:nvPr>
        </p:nvSpPr>
        <p:spPr>
          <a:xfrm>
            <a:off x="307225" y="88398"/>
            <a:ext cx="10176048" cy="690635"/>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0" indent="0" algn="l">
              <a:buNone/>
              <a:defRPr sz="3000" b="0" spc="200" baseline="0">
                <a:solidFill>
                  <a:srgbClr val="425B76"/>
                </a:solidFill>
                <a:latin typeface="Verdana" panose="020B0604030504040204" pitchFamily="34" charset="0"/>
                <a:ea typeface="Verdana" panose="020B0604030504040204" pitchFamily="34" charset="0"/>
              </a:defRPr>
            </a:lvl1pPr>
          </a:lstStyle>
          <a:p>
            <a:pPr lvl="0"/>
            <a:r>
              <a:rPr lang="en-US" dirty="0"/>
              <a:t>Q&amp;A</a:t>
            </a:r>
          </a:p>
        </p:txBody>
      </p:sp>
      <p:sp>
        <p:nvSpPr>
          <p:cNvPr id="5" name="Text Placeholder 9">
            <a:extLst>
              <a:ext uri="{FF2B5EF4-FFF2-40B4-BE49-F238E27FC236}">
                <a16:creationId xmlns:a16="http://schemas.microsoft.com/office/drawing/2014/main" id="{1D54E59E-9D50-28C4-10CF-752FC7DFAFC4}"/>
              </a:ext>
            </a:extLst>
          </p:cNvPr>
          <p:cNvSpPr>
            <a:spLocks noGrp="1"/>
          </p:cNvSpPr>
          <p:nvPr>
            <p:ph type="body" sz="quarter" idx="16" hasCustomPrompt="1"/>
          </p:nvPr>
        </p:nvSpPr>
        <p:spPr>
          <a:xfrm>
            <a:off x="307225" y="941296"/>
            <a:ext cx="11459902" cy="4975407"/>
          </a:xfrm>
          <a:prstGeom prst="rect">
            <a:avLst/>
          </a:prstGeom>
          <a:noFill/>
          <a:ln>
            <a:noFill/>
          </a:ln>
        </p:spPr>
        <p:style>
          <a:lnRef idx="2">
            <a:schemeClr val="dk1"/>
          </a:lnRef>
          <a:fillRef idx="1">
            <a:schemeClr val="lt1"/>
          </a:fillRef>
          <a:effectRef idx="0">
            <a:schemeClr val="dk1"/>
          </a:effectRef>
          <a:fontRef idx="minor">
            <a:schemeClr val="dk1"/>
          </a:fontRef>
        </p:style>
        <p:txBody>
          <a:bodyPr/>
          <a:lstStyle>
            <a:lvl1pPr marL="285750" indent="-285750" algn="l">
              <a:lnSpc>
                <a:spcPct val="200000"/>
              </a:lnSpc>
              <a:buFont typeface="Arial" panose="020B0604020202020204" pitchFamily="34" charset="0"/>
              <a:buChar char="•"/>
              <a:defRPr sz="1600" b="0" baseline="0">
                <a:solidFill>
                  <a:srgbClr val="3F3F3F"/>
                </a:solidFill>
                <a:latin typeface="Verdana" panose="020B0604030504040204" pitchFamily="34" charset="0"/>
                <a:ea typeface="Verdana" panose="020B0604030504040204" pitchFamily="34" charset="0"/>
                <a:cs typeface="Tahoma" panose="020B0604030504040204" pitchFamily="34" charset="0"/>
              </a:defRPr>
            </a:lvl1pPr>
          </a:lstStyle>
          <a:p>
            <a:pPr lvl="0"/>
            <a:r>
              <a:rPr lang="en-US" dirty="0"/>
              <a:t>Bullet Point 01</a:t>
            </a:r>
          </a:p>
          <a:p>
            <a:pPr lvl="0"/>
            <a:r>
              <a:rPr lang="en-US" dirty="0"/>
              <a:t>Bullet Point 02</a:t>
            </a:r>
          </a:p>
          <a:p>
            <a:pPr lvl="0"/>
            <a:r>
              <a:rPr lang="en-US" dirty="0"/>
              <a:t>Bullet Point 03</a:t>
            </a:r>
          </a:p>
          <a:p>
            <a:pPr lvl="0"/>
            <a:r>
              <a:rPr lang="en-US" dirty="0"/>
              <a:t>Bullet Point 04</a:t>
            </a:r>
          </a:p>
        </p:txBody>
      </p:sp>
    </p:spTree>
    <p:extLst>
      <p:ext uri="{BB962C8B-B14F-4D97-AF65-F5344CB8AC3E}">
        <p14:creationId xmlns:p14="http://schemas.microsoft.com/office/powerpoint/2010/main" val="13315915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Edit Master text styles</a:t>
            </a:r>
          </a:p>
        </p:txBody>
      </p:sp>
      <p:sp>
        <p:nvSpPr>
          <p:cNvPr id="4" name="Date Placeholder 3"/>
          <p:cNvSpPr>
            <a:spLocks noGrp="1"/>
          </p:cNvSpPr>
          <p:nvPr>
            <p:ph type="dt" sz="half" idx="10"/>
          </p:nvPr>
        </p:nvSpPr>
        <p:spPr/>
        <p:txBody>
          <a:bodyPr/>
          <a:lstStyle/>
          <a:p>
            <a:fld id="{43B97079-D27D-4D26-B053-22971A10FEE5}" type="datetimeFigureOut">
              <a:rPr lang="en-US" smtClean="0"/>
              <a:t>11/8/2024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1897050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43B97079-D27D-4D26-B053-22971A10FEE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20843686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3B97079-D27D-4D26-B053-22971A10FEE5}" type="datetimeFigureOut">
              <a:rPr lang="en-US" smtClean="0"/>
              <a:t>11/8/2024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101830151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43B97079-D27D-4D26-B053-22971A10FEE5}" type="datetimeFigureOut">
              <a:rPr lang="en-US" smtClean="0"/>
              <a:t>11/8/2024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32202953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3B97079-D27D-4D26-B053-22971A10FEE5}" type="datetimeFigureOut">
              <a:rPr lang="en-US" smtClean="0"/>
              <a:t>11/8/2024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1322295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B97079-D27D-4D26-B053-22971A10FEE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5549648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Edit Master text styles</a:t>
            </a:r>
          </a:p>
        </p:txBody>
      </p:sp>
      <p:sp>
        <p:nvSpPr>
          <p:cNvPr id="5" name="Date Placeholder 4"/>
          <p:cNvSpPr>
            <a:spLocks noGrp="1"/>
          </p:cNvSpPr>
          <p:nvPr>
            <p:ph type="dt" sz="half" idx="10"/>
          </p:nvPr>
        </p:nvSpPr>
        <p:spPr/>
        <p:txBody>
          <a:bodyPr/>
          <a:lstStyle/>
          <a:p>
            <a:fld id="{43B97079-D27D-4D26-B053-22971A10FEE5}" type="datetimeFigureOut">
              <a:rPr lang="en-US" smtClean="0"/>
              <a:t>11/8/2024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E9ECB3-7294-4A03-B63B-0AE29B43B01D}" type="slidenum">
              <a:rPr lang="en-US" smtClean="0"/>
              <a:t>‹#›</a:t>
            </a:fld>
            <a:endParaRPr lang="en-US"/>
          </a:p>
        </p:txBody>
      </p:sp>
    </p:spTree>
    <p:extLst>
      <p:ext uri="{BB962C8B-B14F-4D97-AF65-F5344CB8AC3E}">
        <p14:creationId xmlns:p14="http://schemas.microsoft.com/office/powerpoint/2010/main" val="3407514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theme" Target="../theme/theme2.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3B97079-D27D-4D26-B053-22971A10FEE5}" type="datetimeFigureOut">
              <a:rPr lang="en-US" smtClean="0"/>
              <a:t>11/8/2024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E9ECB3-7294-4A03-B63B-0AE29B43B01D}" type="slidenum">
              <a:rPr lang="en-US" smtClean="0"/>
              <a:t>‹#›</a:t>
            </a:fld>
            <a:endParaRPr lang="en-US"/>
          </a:p>
        </p:txBody>
      </p:sp>
    </p:spTree>
    <p:extLst>
      <p:ext uri="{BB962C8B-B14F-4D97-AF65-F5344CB8AC3E}">
        <p14:creationId xmlns:p14="http://schemas.microsoft.com/office/powerpoint/2010/main" val="246094041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37216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9.jpeg"/><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3014D0-2D5B-B920-6F3A-13B081192E2D}"/>
              </a:ext>
            </a:extLst>
          </p:cNvPr>
          <p:cNvSpPr>
            <a:spLocks noGrp="1"/>
          </p:cNvSpPr>
          <p:nvPr>
            <p:ph type="body" sz="quarter" idx="13"/>
          </p:nvPr>
        </p:nvSpPr>
        <p:spPr/>
        <p:txBody>
          <a:bodyPr/>
          <a:lstStyle/>
          <a:p>
            <a:r>
              <a:rPr lang="en-US" dirty="0"/>
              <a:t>Ethics, traceability and </a:t>
            </a:r>
            <a:r>
              <a:rPr lang="en-US" dirty="0" err="1"/>
              <a:t>biovigilance</a:t>
            </a:r>
            <a:r>
              <a:rPr lang="en-US" dirty="0"/>
              <a:t> of Medical Products of Human </a:t>
            </a:r>
            <a:r>
              <a:rPr lang="en-US" dirty="0" smtClean="0"/>
              <a:t>Origin</a:t>
            </a:r>
            <a:r>
              <a:rPr lang="en-US" dirty="0"/>
              <a:t/>
            </a:r>
            <a:br>
              <a:rPr lang="en-US" dirty="0"/>
            </a:br>
            <a:r>
              <a:rPr lang="en-US" dirty="0"/>
              <a:t>Recommendations from Forum 25</a:t>
            </a:r>
            <a:br>
              <a:rPr lang="en-US" dirty="0"/>
            </a:br>
            <a:r>
              <a:rPr lang="en-US" sz="1800" dirty="0"/>
              <a:t>Lisbon, 2019</a:t>
            </a:r>
            <a:endParaRPr lang="en-US" dirty="0"/>
          </a:p>
        </p:txBody>
      </p:sp>
      <p:sp>
        <p:nvSpPr>
          <p:cNvPr id="3" name="Text Placeholder 2">
            <a:extLst>
              <a:ext uri="{FF2B5EF4-FFF2-40B4-BE49-F238E27FC236}">
                <a16:creationId xmlns:a16="http://schemas.microsoft.com/office/drawing/2014/main" id="{4B54DFCF-FCD0-8C94-757D-4FA9CDBB2370}"/>
              </a:ext>
            </a:extLst>
          </p:cNvPr>
          <p:cNvSpPr>
            <a:spLocks noGrp="1"/>
          </p:cNvSpPr>
          <p:nvPr>
            <p:ph type="body" sz="quarter" idx="16"/>
          </p:nvPr>
        </p:nvSpPr>
        <p:spPr>
          <a:xfrm>
            <a:off x="366048" y="4088939"/>
            <a:ext cx="11459902" cy="646545"/>
          </a:xfrm>
        </p:spPr>
        <p:txBody>
          <a:bodyPr/>
          <a:lstStyle/>
          <a:p>
            <a:r>
              <a:rPr lang="en-US" dirty="0"/>
              <a:t>Timothy Pruett, </a:t>
            </a:r>
            <a:r>
              <a:rPr lang="en-US" dirty="0" smtClean="0"/>
              <a:t>MD</a:t>
            </a:r>
          </a:p>
          <a:p>
            <a:r>
              <a:rPr lang="en-US" dirty="0" smtClean="0"/>
              <a:t>University </a:t>
            </a:r>
            <a:r>
              <a:rPr lang="en-US" dirty="0"/>
              <a:t>of Minnesota</a:t>
            </a:r>
          </a:p>
          <a:p>
            <a:r>
              <a:rPr lang="en-US" dirty="0"/>
              <a:t>Past Board Chair, ICCBBA</a:t>
            </a:r>
          </a:p>
          <a:p>
            <a:endParaRPr lang="en-US" dirty="0"/>
          </a:p>
        </p:txBody>
      </p:sp>
      <p:sp>
        <p:nvSpPr>
          <p:cNvPr id="4" name="Text Placeholder 3">
            <a:extLst>
              <a:ext uri="{FF2B5EF4-FFF2-40B4-BE49-F238E27FC236}">
                <a16:creationId xmlns:a16="http://schemas.microsoft.com/office/drawing/2014/main" id="{259A99E1-8073-369C-291E-7BE925C8E62A}"/>
              </a:ext>
            </a:extLst>
          </p:cNvPr>
          <p:cNvSpPr>
            <a:spLocks noGrp="1"/>
          </p:cNvSpPr>
          <p:nvPr>
            <p:ph type="body" sz="quarter" idx="17"/>
          </p:nvPr>
        </p:nvSpPr>
        <p:spPr>
          <a:xfrm flipH="1">
            <a:off x="12721590" y="3083322"/>
            <a:ext cx="1177290" cy="546569"/>
          </a:xfrm>
        </p:spPr>
        <p:txBody>
          <a:bodyPr/>
          <a:lstStyle/>
          <a:p>
            <a:endParaRPr lang="en-US" dirty="0"/>
          </a:p>
        </p:txBody>
      </p:sp>
    </p:spTree>
    <p:extLst>
      <p:ext uri="{BB962C8B-B14F-4D97-AF65-F5344CB8AC3E}">
        <p14:creationId xmlns:p14="http://schemas.microsoft.com/office/powerpoint/2010/main" val="239490473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130631" y="4474"/>
            <a:ext cx="11954493" cy="1325563"/>
          </a:xfrm>
        </p:spPr>
        <p:txBody>
          <a:bodyPr/>
          <a:lstStyle/>
          <a:p>
            <a:pPr algn="ctr"/>
            <a:r>
              <a:rPr lang="en-US" b="1" dirty="0" smtClean="0"/>
              <a:t>In the </a:t>
            </a:r>
            <a:r>
              <a:rPr lang="en-US" b="1" dirty="0" smtClean="0"/>
              <a:t>25</a:t>
            </a:r>
            <a:r>
              <a:rPr lang="en-US" b="1" baseline="30000" dirty="0" smtClean="0"/>
              <a:t>th</a:t>
            </a:r>
            <a:r>
              <a:rPr lang="en-US" b="1" dirty="0" smtClean="0"/>
              <a:t> year of ICCBBA management </a:t>
            </a:r>
            <a:r>
              <a:rPr lang="en-US" b="1" dirty="0" smtClean="0"/>
              <a:t>of ISBT </a:t>
            </a:r>
            <a:r>
              <a:rPr lang="en-US" b="1" dirty="0" smtClean="0"/>
              <a:t>128</a:t>
            </a:r>
            <a:endParaRPr lang="en-US" b="1" dirty="0"/>
          </a:p>
        </p:txBody>
      </p:sp>
      <p:sp>
        <p:nvSpPr>
          <p:cNvPr id="4" name="Content Placeholder 3"/>
          <p:cNvSpPr>
            <a:spLocks noGrp="1"/>
          </p:cNvSpPr>
          <p:nvPr>
            <p:ph idx="1"/>
          </p:nvPr>
        </p:nvSpPr>
        <p:spPr>
          <a:xfrm>
            <a:off x="838200" y="1330037"/>
            <a:ext cx="10515600" cy="5427023"/>
          </a:xfrm>
        </p:spPr>
        <p:txBody>
          <a:bodyPr>
            <a:normAutofit fontScale="92500" lnSpcReduction="10000"/>
          </a:bodyPr>
          <a:lstStyle/>
          <a:p>
            <a:r>
              <a:rPr lang="en-US" dirty="0" smtClean="0"/>
              <a:t>ISBT 128 wasn’t just for blood.  Technology </a:t>
            </a:r>
            <a:r>
              <a:rPr lang="en-US" dirty="0" smtClean="0"/>
              <a:t>advances were </a:t>
            </a:r>
            <a:r>
              <a:rPr lang="en-US" dirty="0" smtClean="0"/>
              <a:t>creating new products.</a:t>
            </a:r>
          </a:p>
          <a:p>
            <a:pPr lvl="1"/>
            <a:r>
              <a:rPr lang="en-US" dirty="0" smtClean="0"/>
              <a:t>MPHO types had expanded and were increasingly shipped across national borders, challenging effective, safe use and </a:t>
            </a:r>
            <a:r>
              <a:rPr lang="en-US" dirty="0"/>
              <a:t>oversight. </a:t>
            </a:r>
            <a:endParaRPr lang="en-US" dirty="0" smtClean="0"/>
          </a:p>
          <a:p>
            <a:pPr lvl="2"/>
            <a:r>
              <a:rPr lang="en-US" dirty="0" smtClean="0"/>
              <a:t>MPHO: </a:t>
            </a:r>
            <a:r>
              <a:rPr lang="en-US" dirty="0"/>
              <a:t>ISBT 128 </a:t>
            </a:r>
            <a:r>
              <a:rPr lang="en-US" dirty="0" smtClean="0"/>
              <a:t>exist </a:t>
            </a:r>
            <a:r>
              <a:rPr lang="en-US" dirty="0" smtClean="0"/>
              <a:t>for:</a:t>
            </a:r>
            <a:endParaRPr lang="en-US" dirty="0"/>
          </a:p>
          <a:p>
            <a:pPr lvl="3"/>
            <a:r>
              <a:rPr lang="en-US" dirty="0"/>
              <a:t>Blood and derivative products</a:t>
            </a:r>
          </a:p>
          <a:p>
            <a:pPr lvl="3"/>
            <a:r>
              <a:rPr lang="en-US" dirty="0" smtClean="0"/>
              <a:t>Minimally </a:t>
            </a:r>
            <a:r>
              <a:rPr lang="en-US" dirty="0"/>
              <a:t>manipulated, homologous use tissues: bone in many shapes/forms, tendon/ligament, skin, vascular, fat, nerve, cartilage, trachea</a:t>
            </a:r>
          </a:p>
          <a:p>
            <a:pPr lvl="3"/>
            <a:r>
              <a:rPr lang="en-US" dirty="0"/>
              <a:t>Ocular: cornea (and its layers), but also sclera, other eye elements, serum eye drops</a:t>
            </a:r>
          </a:p>
          <a:p>
            <a:pPr lvl="3"/>
            <a:r>
              <a:rPr lang="en-US" dirty="0" smtClean="0"/>
              <a:t>Cells</a:t>
            </a:r>
            <a:r>
              <a:rPr lang="en-US" dirty="0"/>
              <a:t>: ART (semen, ova, blastocysts</a:t>
            </a:r>
            <a:r>
              <a:rPr lang="en-US" dirty="0" smtClean="0"/>
              <a:t>…), but expanding numbers of </a:t>
            </a:r>
            <a:r>
              <a:rPr lang="en-US" dirty="0"/>
              <a:t>MSC, gene, </a:t>
            </a:r>
            <a:r>
              <a:rPr lang="en-US" dirty="0" smtClean="0"/>
              <a:t>lymphocytes modified in vitro </a:t>
            </a:r>
            <a:r>
              <a:rPr lang="en-US" dirty="0"/>
              <a:t>for tumor and </a:t>
            </a:r>
            <a:r>
              <a:rPr lang="en-US" dirty="0" smtClean="0"/>
              <a:t>infection. Indications for cell therapy are </a:t>
            </a:r>
            <a:r>
              <a:rPr lang="en-US" dirty="0"/>
              <a:t>expanding rapidly. </a:t>
            </a:r>
          </a:p>
          <a:p>
            <a:pPr lvl="3"/>
            <a:r>
              <a:rPr lang="en-US" dirty="0"/>
              <a:t>Organoids: islets, others to </a:t>
            </a:r>
            <a:r>
              <a:rPr lang="en-US" dirty="0" smtClean="0"/>
              <a:t>come.</a:t>
            </a:r>
            <a:endParaRPr lang="en-US" dirty="0"/>
          </a:p>
          <a:p>
            <a:pPr lvl="3"/>
            <a:r>
              <a:rPr lang="en-US" dirty="0" smtClean="0"/>
              <a:t>Organs</a:t>
            </a:r>
            <a:r>
              <a:rPr lang="en-US" dirty="0"/>
              <a:t>: kidney, liver, heart, lung, intestine, uterus, </a:t>
            </a:r>
            <a:r>
              <a:rPr lang="en-US" dirty="0" smtClean="0"/>
              <a:t>extremity</a:t>
            </a:r>
          </a:p>
          <a:p>
            <a:pPr lvl="3"/>
            <a:r>
              <a:rPr lang="en-US" dirty="0" smtClean="0"/>
              <a:t>Milk </a:t>
            </a:r>
            <a:r>
              <a:rPr lang="en-US" dirty="0"/>
              <a:t>for infants</a:t>
            </a:r>
          </a:p>
          <a:p>
            <a:pPr lvl="3"/>
            <a:r>
              <a:rPr lang="en-US" dirty="0"/>
              <a:t>Microbiota; gut </a:t>
            </a:r>
            <a:r>
              <a:rPr lang="en-US" dirty="0" smtClean="0"/>
              <a:t>repopulation</a:t>
            </a:r>
            <a:endParaRPr lang="en-US" dirty="0"/>
          </a:p>
          <a:p>
            <a:r>
              <a:rPr lang="en-US" dirty="0" smtClean="0"/>
              <a:t>Forum 25 topics (2019): </a:t>
            </a:r>
            <a:r>
              <a:rPr lang="en-US" dirty="0" smtClean="0"/>
              <a:t>challenges of traceability, unregulated activities/patient safety, future challenges (genetic), V&amp;S of MPHO, Informatics and technology</a:t>
            </a:r>
          </a:p>
        </p:txBody>
      </p:sp>
    </p:spTree>
    <p:extLst>
      <p:ext uri="{BB962C8B-B14F-4D97-AF65-F5344CB8AC3E}">
        <p14:creationId xmlns:p14="http://schemas.microsoft.com/office/powerpoint/2010/main" val="3120942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p:cNvSpPr>
            <a:spLocks noGrp="1"/>
          </p:cNvSpPr>
          <p:nvPr>
            <p:ph type="title"/>
          </p:nvPr>
        </p:nvSpPr>
        <p:spPr>
          <a:xfrm>
            <a:off x="695696" y="317624"/>
            <a:ext cx="10515600" cy="715529"/>
          </a:xfrm>
        </p:spPr>
        <p:txBody>
          <a:bodyPr>
            <a:normAutofit fontScale="90000"/>
          </a:bodyPr>
          <a:lstStyle/>
          <a:p>
            <a:pPr algn="ctr"/>
            <a:r>
              <a:rPr lang="en-US" b="1" i="1" dirty="0" smtClean="0"/>
              <a:t>Bull </a:t>
            </a:r>
            <a:r>
              <a:rPr lang="en-US" b="1" i="1" dirty="0"/>
              <a:t>World Health Organ </a:t>
            </a:r>
            <a:r>
              <a:rPr lang="en-US" b="1" dirty="0"/>
              <a:t>2021;99:907–909 </a:t>
            </a:r>
            <a:r>
              <a:rPr lang="en-US" b="1" dirty="0" smtClean="0"/>
              <a:t/>
            </a:r>
            <a:br>
              <a:rPr lang="en-US" b="1" dirty="0" smtClean="0"/>
            </a:br>
            <a:r>
              <a:rPr lang="en-US" sz="1600" b="1" dirty="0" err="1" smtClean="0"/>
              <a:t>doi</a:t>
            </a:r>
            <a:r>
              <a:rPr lang="en-US" sz="1600" b="1" dirty="0"/>
              <a:t>: 10.2471/BLT.21.285484.</a:t>
            </a:r>
            <a:r>
              <a:rPr lang="en-US" b="1" dirty="0"/>
              <a:t/>
            </a:r>
            <a:br>
              <a:rPr lang="en-US" b="1" dirty="0"/>
            </a:br>
            <a:endParaRPr lang="en-US" b="1" dirty="0"/>
          </a:p>
        </p:txBody>
      </p:sp>
      <p:pic>
        <p:nvPicPr>
          <p:cNvPr id="17" name="Picture 16"/>
          <p:cNvPicPr>
            <a:picLocks noChangeAspect="1"/>
          </p:cNvPicPr>
          <p:nvPr/>
        </p:nvPicPr>
        <p:blipFill>
          <a:blip r:embed="rId2"/>
          <a:stretch>
            <a:fillRect/>
          </a:stretch>
        </p:blipFill>
        <p:spPr>
          <a:xfrm>
            <a:off x="2042556" y="748146"/>
            <a:ext cx="8182100" cy="6109854"/>
          </a:xfrm>
          <a:prstGeom prst="rect">
            <a:avLst/>
          </a:prstGeom>
        </p:spPr>
      </p:pic>
    </p:spTree>
    <p:extLst>
      <p:ext uri="{BB962C8B-B14F-4D97-AF65-F5344CB8AC3E}">
        <p14:creationId xmlns:p14="http://schemas.microsoft.com/office/powerpoint/2010/main" val="19269519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380008" y="365125"/>
            <a:ext cx="11353800" cy="1325563"/>
          </a:xfrm>
        </p:spPr>
        <p:txBody>
          <a:bodyPr>
            <a:normAutofit/>
          </a:bodyPr>
          <a:lstStyle/>
          <a:p>
            <a:pPr algn="ctr"/>
            <a:r>
              <a:rPr lang="en-US" b="1" dirty="0" smtClean="0"/>
              <a:t>Common language is critical for </a:t>
            </a:r>
            <a:r>
              <a:rPr lang="en-US" b="1" dirty="0" smtClean="0"/>
              <a:t>goal achievement.</a:t>
            </a:r>
            <a:endParaRPr lang="en-US" b="1" dirty="0"/>
          </a:p>
        </p:txBody>
      </p:sp>
      <p:sp>
        <p:nvSpPr>
          <p:cNvPr id="8" name="Content Placeholder 7"/>
          <p:cNvSpPr>
            <a:spLocks noGrp="1"/>
          </p:cNvSpPr>
          <p:nvPr>
            <p:ph sz="half" idx="1"/>
          </p:nvPr>
        </p:nvSpPr>
        <p:spPr>
          <a:xfrm>
            <a:off x="130628" y="1567544"/>
            <a:ext cx="6041571" cy="5095710"/>
          </a:xfrm>
        </p:spPr>
        <p:txBody>
          <a:bodyPr>
            <a:normAutofit fontScale="70000" lnSpcReduction="20000"/>
          </a:bodyPr>
          <a:lstStyle/>
          <a:p>
            <a:r>
              <a:rPr lang="en-US" dirty="0" smtClean="0"/>
              <a:t>The Tower of Babel</a:t>
            </a:r>
          </a:p>
          <a:p>
            <a:r>
              <a:rPr lang="en-US" dirty="0" smtClean="0"/>
              <a:t>In early times, all mankind spoke a single language and they decided to work together and build a tower to the heavens</a:t>
            </a:r>
            <a:r>
              <a:rPr lang="en-US" dirty="0" smtClean="0"/>
              <a:t>.  It was working.</a:t>
            </a:r>
            <a:endParaRPr lang="en-US" dirty="0" smtClean="0"/>
          </a:p>
          <a:p>
            <a:r>
              <a:rPr lang="en-US" dirty="0" smtClean="0"/>
              <a:t>“And </a:t>
            </a:r>
            <a:r>
              <a:rPr lang="en-US" dirty="0"/>
              <a:t>the L</a:t>
            </a:r>
            <a:r>
              <a:rPr lang="en-US" cap="small" dirty="0"/>
              <a:t>ORD</a:t>
            </a:r>
            <a:r>
              <a:rPr lang="en-US" dirty="0"/>
              <a:t> said, "Look, they are one people, and they have all one language, and this is only the beginning of what they will do; nothing that they propose to do will now be impossible for them</a:t>
            </a:r>
            <a:r>
              <a:rPr lang="en-US" dirty="0" smtClean="0"/>
              <a:t>.” Gen. 11:6 (NRSV)</a:t>
            </a:r>
          </a:p>
          <a:p>
            <a:r>
              <a:rPr lang="en-US" dirty="0" smtClean="0"/>
              <a:t>Yahweh confused their language, </a:t>
            </a:r>
            <a:r>
              <a:rPr lang="en-US" dirty="0" smtClean="0"/>
              <a:t>by creating </a:t>
            </a:r>
            <a:r>
              <a:rPr lang="en-US" dirty="0" smtClean="0"/>
              <a:t>a lack of </a:t>
            </a:r>
            <a:r>
              <a:rPr lang="en-US" dirty="0" smtClean="0"/>
              <a:t>communication, </a:t>
            </a:r>
            <a:r>
              <a:rPr lang="en-US" dirty="0" smtClean="0"/>
              <a:t>the Tower project failed.</a:t>
            </a:r>
          </a:p>
          <a:p>
            <a:r>
              <a:rPr lang="en-US" dirty="0" smtClean="0"/>
              <a:t>The people </a:t>
            </a:r>
            <a:r>
              <a:rPr lang="en-US" dirty="0" smtClean="0"/>
              <a:t>scattered and formed tribes and </a:t>
            </a:r>
            <a:r>
              <a:rPr lang="en-US" dirty="0" smtClean="0"/>
              <a:t>nations.</a:t>
            </a:r>
            <a:endParaRPr lang="en-US" dirty="0" smtClean="0"/>
          </a:p>
          <a:p>
            <a:r>
              <a:rPr lang="en-US" dirty="0" smtClean="0"/>
              <a:t>Global vs national/regional healthcare</a:t>
            </a:r>
            <a:r>
              <a:rPr lang="en-US" dirty="0" smtClean="0"/>
              <a:t>.</a:t>
            </a:r>
            <a:endParaRPr lang="en-US" dirty="0" smtClean="0"/>
          </a:p>
          <a:p>
            <a:r>
              <a:rPr lang="en-US" b="1" dirty="0" smtClean="0"/>
              <a:t>For the sake of </a:t>
            </a:r>
            <a:r>
              <a:rPr lang="en-US" b="1" dirty="0" smtClean="0"/>
              <a:t>efficiency, </a:t>
            </a:r>
            <a:r>
              <a:rPr lang="en-US" b="1" dirty="0" smtClean="0"/>
              <a:t>appropriate use, </a:t>
            </a:r>
            <a:r>
              <a:rPr lang="en-US" b="1" dirty="0" smtClean="0"/>
              <a:t>and </a:t>
            </a:r>
            <a:r>
              <a:rPr lang="en-US" b="1" dirty="0" smtClean="0"/>
              <a:t>safety </a:t>
            </a:r>
            <a:r>
              <a:rPr lang="en-US" b="1" dirty="0" smtClean="0"/>
              <a:t>for global </a:t>
            </a:r>
            <a:r>
              <a:rPr lang="en-US" b="1" dirty="0" smtClean="0"/>
              <a:t>MPHO use; a common language needs to created.</a:t>
            </a:r>
          </a:p>
          <a:p>
            <a:r>
              <a:rPr lang="en-US" b="1" dirty="0" smtClean="0"/>
              <a:t>Each stakeholder has a different need.  </a:t>
            </a:r>
            <a:r>
              <a:rPr lang="en-US" b="1" dirty="0" err="1" smtClean="0"/>
              <a:t>Biovigilance</a:t>
            </a:r>
            <a:r>
              <a:rPr lang="en-US" b="1" dirty="0" smtClean="0"/>
              <a:t> systems require a variety of elements not provided by supply chain codes.</a:t>
            </a:r>
            <a:endParaRPr lang="en-US" b="1" dirty="0"/>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1825625"/>
            <a:ext cx="5465618" cy="4351338"/>
          </a:xfrm>
        </p:spPr>
      </p:pic>
      <p:sp>
        <p:nvSpPr>
          <p:cNvPr id="11" name="TextBox 10"/>
          <p:cNvSpPr txBox="1"/>
          <p:nvPr/>
        </p:nvSpPr>
        <p:spPr>
          <a:xfrm>
            <a:off x="8229600" y="6293922"/>
            <a:ext cx="2590261" cy="369332"/>
          </a:xfrm>
          <a:prstGeom prst="rect">
            <a:avLst/>
          </a:prstGeom>
          <a:noFill/>
        </p:spPr>
        <p:txBody>
          <a:bodyPr wrap="none" rtlCol="0">
            <a:spAutoFit/>
          </a:bodyPr>
          <a:lstStyle/>
          <a:p>
            <a:r>
              <a:rPr lang="en-US" dirty="0"/>
              <a:t> Pieter Brueghel the Elder</a:t>
            </a:r>
          </a:p>
        </p:txBody>
      </p:sp>
    </p:spTree>
    <p:extLst>
      <p:ext uri="{BB962C8B-B14F-4D97-AF65-F5344CB8AC3E}">
        <p14:creationId xmlns:p14="http://schemas.microsoft.com/office/powerpoint/2010/main" val="8702039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344384" y="151374"/>
            <a:ext cx="11364686" cy="1325563"/>
          </a:xfrm>
        </p:spPr>
        <p:txBody>
          <a:bodyPr/>
          <a:lstStyle/>
          <a:p>
            <a:pPr algn="ctr"/>
            <a:r>
              <a:rPr lang="en-US" b="1" dirty="0" smtClean="0"/>
              <a:t>Efforts to meet MPHO </a:t>
            </a:r>
            <a:r>
              <a:rPr lang="en-US" b="1" dirty="0" err="1" smtClean="0"/>
              <a:t>biovigilance</a:t>
            </a:r>
            <a:r>
              <a:rPr lang="en-US" b="1" dirty="0" smtClean="0"/>
              <a:t> </a:t>
            </a:r>
            <a:r>
              <a:rPr lang="en-US" b="1" dirty="0" smtClean="0"/>
              <a:t>issues, 2024</a:t>
            </a:r>
            <a:endParaRPr lang="en-US" b="1" dirty="0"/>
          </a:p>
        </p:txBody>
      </p:sp>
      <p:sp>
        <p:nvSpPr>
          <p:cNvPr id="6" name="Content Placeholder 5"/>
          <p:cNvSpPr>
            <a:spLocks noGrp="1"/>
          </p:cNvSpPr>
          <p:nvPr>
            <p:ph idx="1"/>
          </p:nvPr>
        </p:nvSpPr>
        <p:spPr>
          <a:xfrm>
            <a:off x="839190" y="1488807"/>
            <a:ext cx="10515600" cy="5167313"/>
          </a:xfrm>
        </p:spPr>
        <p:txBody>
          <a:bodyPr>
            <a:normAutofit fontScale="92500" lnSpcReduction="10000"/>
          </a:bodyPr>
          <a:lstStyle/>
          <a:p>
            <a:r>
              <a:rPr lang="en-US" dirty="0" smtClean="0"/>
              <a:t>Wide-sweeping </a:t>
            </a:r>
            <a:r>
              <a:rPr lang="en-US" dirty="0"/>
              <a:t>2024 Regulation (EU) on standards of quality and safety for substances of human origin intended for human </a:t>
            </a:r>
            <a:r>
              <a:rPr lang="en-US" dirty="0" smtClean="0"/>
              <a:t>application, to be enacted in future: </a:t>
            </a:r>
            <a:r>
              <a:rPr lang="en-US" sz="1800" dirty="0"/>
              <a:t>https://eur-ex.europa.eu/legal-content/ </a:t>
            </a:r>
          </a:p>
          <a:p>
            <a:r>
              <a:rPr lang="en-US" dirty="0"/>
              <a:t>US experienced multiple deaths after use of M Tuberculosis transmission through bone tissue </a:t>
            </a:r>
            <a:r>
              <a:rPr lang="en-US" dirty="0" smtClean="0"/>
              <a:t>products, leading to a just completed </a:t>
            </a:r>
            <a:r>
              <a:rPr lang="en-US" dirty="0" err="1" smtClean="0"/>
              <a:t>Biovigilance</a:t>
            </a:r>
            <a:r>
              <a:rPr lang="en-US" dirty="0" smtClean="0"/>
              <a:t> Gap Analysis for </a:t>
            </a:r>
            <a:r>
              <a:rPr lang="en-US" dirty="0"/>
              <a:t>US </a:t>
            </a:r>
            <a:r>
              <a:rPr lang="en-US" dirty="0" smtClean="0"/>
              <a:t>tissue. </a:t>
            </a:r>
            <a:r>
              <a:rPr lang="en-US" sz="1800" dirty="0"/>
              <a:t>https://www.hhs.gov/sites/default/files/acbtsa-gap-analysis-tissue-biovigilance-subcommittee-report.pdf</a:t>
            </a:r>
          </a:p>
          <a:p>
            <a:r>
              <a:rPr lang="en-US" dirty="0" smtClean="0"/>
              <a:t>MPHO use continues to expand globally with products and tissues being shipped across national boundaries.  Especially for corneas and human tissues. </a:t>
            </a:r>
          </a:p>
          <a:p>
            <a:pPr lvl="1"/>
            <a:r>
              <a:rPr lang="en-US" dirty="0"/>
              <a:t>CDC notes that tissues transported across national boundaries are very hard to track</a:t>
            </a:r>
            <a:r>
              <a:rPr lang="en-US" dirty="0" smtClean="0"/>
              <a:t>.</a:t>
            </a:r>
          </a:p>
          <a:p>
            <a:r>
              <a:rPr lang="en-US" dirty="0" smtClean="0"/>
              <a:t>Each </a:t>
            </a:r>
            <a:r>
              <a:rPr lang="en-US" dirty="0" smtClean="0"/>
              <a:t>nation </a:t>
            </a:r>
            <a:r>
              <a:rPr lang="en-US" dirty="0" smtClean="0"/>
              <a:t>is charged with ensuring MPHO quality and safety.  There is a role for WHO coordination of </a:t>
            </a:r>
            <a:r>
              <a:rPr lang="en-US" dirty="0" err="1" smtClean="0"/>
              <a:t>biovigilance</a:t>
            </a:r>
            <a:r>
              <a:rPr lang="en-US" dirty="0" smtClean="0"/>
              <a:t> efforts across borders.  Especially as so many products cross jurisdictions.</a:t>
            </a:r>
          </a:p>
          <a:p>
            <a:endParaRPr lang="en-US" dirty="0"/>
          </a:p>
        </p:txBody>
      </p:sp>
    </p:spTree>
    <p:extLst>
      <p:ext uri="{BB962C8B-B14F-4D97-AF65-F5344CB8AC3E}">
        <p14:creationId xmlns:p14="http://schemas.microsoft.com/office/powerpoint/2010/main" val="24207754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980704" y="2229551"/>
            <a:ext cx="10515600" cy="1325563"/>
          </a:xfrm>
        </p:spPr>
        <p:txBody>
          <a:bodyPr/>
          <a:lstStyle/>
          <a:p>
            <a:r>
              <a:rPr lang="en-US" b="1" dirty="0" smtClean="0"/>
              <a:t>Thank you.</a:t>
            </a:r>
            <a:endParaRPr lang="en-US" b="1" dirty="0"/>
          </a:p>
        </p:txBody>
      </p:sp>
    </p:spTree>
    <p:extLst>
      <p:ext uri="{BB962C8B-B14F-4D97-AF65-F5344CB8AC3E}">
        <p14:creationId xmlns:p14="http://schemas.microsoft.com/office/powerpoint/2010/main" val="93875642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Tree>
    <p:extLst>
      <p:ext uri="{BB962C8B-B14F-4D97-AF65-F5344CB8AC3E}">
        <p14:creationId xmlns:p14="http://schemas.microsoft.com/office/powerpoint/2010/main" val="397751909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9451" y="2125684"/>
            <a:ext cx="10515600" cy="2367580"/>
          </a:xfrm>
        </p:spPr>
        <p:txBody>
          <a:bodyPr>
            <a:normAutofit fontScale="90000"/>
          </a:bodyPr>
          <a:lstStyle/>
          <a:p>
            <a:pPr algn="ctr"/>
            <a:r>
              <a:rPr lang="en-US" dirty="0" smtClean="0"/>
              <a:t>In 2024, the coding of therapeutic products obtained from human donation (MPHO, SOHO) remains decentralized and confined to different products (tribes).  </a:t>
            </a:r>
            <a:br>
              <a:rPr lang="en-US" dirty="0" smtClean="0"/>
            </a:br>
            <a:r>
              <a:rPr lang="en-US" dirty="0" smtClean="0"/>
              <a:t>Stakeholders involved in the use of these disparate MPHO continue to have diverse opinions and needs.</a:t>
            </a:r>
            <a:br>
              <a:rPr lang="en-US" dirty="0" smtClean="0"/>
            </a:br>
            <a:r>
              <a:rPr lang="en-US" dirty="0" smtClean="0"/>
              <a:t>Some </a:t>
            </a:r>
            <a:br>
              <a:rPr lang="en-US" dirty="0" smtClean="0"/>
            </a:br>
            <a:r>
              <a:rPr lang="en-US" dirty="0"/>
              <a:t/>
            </a:r>
            <a:br>
              <a:rPr lang="en-US" dirty="0"/>
            </a:br>
            <a:endParaRPr lang="en-US" dirty="0"/>
          </a:p>
        </p:txBody>
      </p:sp>
    </p:spTree>
    <p:extLst>
      <p:ext uri="{BB962C8B-B14F-4D97-AF65-F5344CB8AC3E}">
        <p14:creationId xmlns:p14="http://schemas.microsoft.com/office/powerpoint/2010/main" val="10343472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83127" y="0"/>
            <a:ext cx="12108873" cy="6857999"/>
          </a:xfrm>
          <a:prstGeom prst="rect">
            <a:avLst/>
          </a:prstGeom>
        </p:spPr>
      </p:pic>
    </p:spTree>
    <p:extLst>
      <p:ext uri="{BB962C8B-B14F-4D97-AF65-F5344CB8AC3E}">
        <p14:creationId xmlns:p14="http://schemas.microsoft.com/office/powerpoint/2010/main" val="5246419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66258" y="0"/>
            <a:ext cx="11978244" cy="6858000"/>
          </a:xfrm>
          <a:prstGeom prst="rect">
            <a:avLst/>
          </a:prstGeom>
        </p:spPr>
      </p:pic>
    </p:spTree>
    <p:extLst>
      <p:ext uri="{BB962C8B-B14F-4D97-AF65-F5344CB8AC3E}">
        <p14:creationId xmlns:p14="http://schemas.microsoft.com/office/powerpoint/2010/main" val="412371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004455" y="2253302"/>
            <a:ext cx="10515600" cy="1325563"/>
          </a:xfrm>
        </p:spPr>
        <p:txBody>
          <a:bodyPr>
            <a:normAutofit fontScale="90000"/>
          </a:bodyPr>
          <a:lstStyle/>
          <a:p>
            <a:r>
              <a:rPr lang="en-US" dirty="0" smtClean="0"/>
              <a:t>No conflicts of interest, no off-label discussions.</a:t>
            </a:r>
            <a:br>
              <a:rPr lang="en-US" dirty="0" smtClean="0"/>
            </a:br>
            <a:r>
              <a:rPr lang="en-US" dirty="0" smtClean="0"/>
              <a:t>Disclosure: </a:t>
            </a:r>
            <a:r>
              <a:rPr lang="en-US" dirty="0" err="1" smtClean="0"/>
              <a:t>Kamada</a:t>
            </a:r>
            <a:r>
              <a:rPr lang="en-US" dirty="0" smtClean="0"/>
              <a:t> advisory board for anti-CMV use</a:t>
            </a:r>
            <a:endParaRPr lang="en-US" dirty="0"/>
          </a:p>
        </p:txBody>
      </p:sp>
    </p:spTree>
    <p:extLst>
      <p:ext uri="{BB962C8B-B14F-4D97-AF65-F5344CB8AC3E}">
        <p14:creationId xmlns:p14="http://schemas.microsoft.com/office/powerpoint/2010/main" val="48893740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846116" y="2383931"/>
            <a:ext cx="10515600" cy="1325563"/>
          </a:xfrm>
        </p:spPr>
        <p:txBody>
          <a:bodyPr>
            <a:normAutofit fontScale="90000"/>
          </a:bodyPr>
          <a:lstStyle/>
          <a:p>
            <a:pPr algn="ctr"/>
            <a:r>
              <a:rPr lang="en-US" sz="5400" b="1" dirty="0" smtClean="0"/>
              <a:t>Why ISBT </a:t>
            </a:r>
            <a:r>
              <a:rPr lang="en-US" sz="5400" b="1" dirty="0" smtClean="0"/>
              <a:t>128: </a:t>
            </a:r>
            <a:r>
              <a:rPr lang="en-US" sz="5400" b="1" dirty="0" smtClean="0"/>
              <a:t>and </a:t>
            </a:r>
            <a:r>
              <a:rPr lang="en-US" sz="5400" b="1" dirty="0" smtClean="0"/>
              <a:t>what is ICCBBA?</a:t>
            </a:r>
            <a:br>
              <a:rPr lang="en-US" sz="5400" b="1" dirty="0" smtClean="0"/>
            </a:br>
            <a:r>
              <a:rPr lang="en-US" sz="5400" b="1" dirty="0"/>
              <a:t/>
            </a:r>
            <a:br>
              <a:rPr lang="en-US" sz="5400" b="1" dirty="0"/>
            </a:br>
            <a:r>
              <a:rPr lang="en-US" sz="5400" b="1" dirty="0" smtClean="0"/>
              <a:t>ONCE UPON A TIME (in 1994)….The International Council for Commonality in Blood Banking Automation (ICCBBA) was established. </a:t>
            </a:r>
            <a:endParaRPr lang="en-US" sz="5400" b="1" dirty="0"/>
          </a:p>
        </p:txBody>
      </p:sp>
      <p:sp>
        <p:nvSpPr>
          <p:cNvPr id="5" name="Rectangle 4"/>
          <p:cNvSpPr/>
          <p:nvPr/>
        </p:nvSpPr>
        <p:spPr>
          <a:xfrm>
            <a:off x="846116" y="3969006"/>
            <a:ext cx="10260279" cy="646331"/>
          </a:xfrm>
          <a:prstGeom prst="rect">
            <a:avLst/>
          </a:prstGeom>
        </p:spPr>
        <p:txBody>
          <a:bodyPr wrap="square">
            <a:spAutoFit/>
          </a:bodyPr>
          <a:lstStyle/>
          <a:p>
            <a:pPr fontAlgn="base"/>
            <a:r>
              <a:rPr lang="en-US" b="0" i="0" dirty="0" smtClean="0">
                <a:solidFill>
                  <a:srgbClr val="000000"/>
                </a:solidFill>
                <a:effectLst/>
                <a:latin typeface="Arial" panose="020B0604020202020204" pitchFamily="34" charset="0"/>
              </a:rPr>
              <a:t/>
            </a:r>
            <a:br>
              <a:rPr lang="en-US" b="0" i="0" dirty="0" smtClean="0">
                <a:solidFill>
                  <a:srgbClr val="000000"/>
                </a:solidFill>
                <a:effectLst/>
                <a:latin typeface="Arial" panose="020B0604020202020204" pitchFamily="34" charset="0"/>
              </a:rPr>
            </a:b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93300513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88" y="-118753"/>
            <a:ext cx="12221688" cy="1325563"/>
          </a:xfrm>
        </p:spPr>
        <p:txBody>
          <a:bodyPr>
            <a:normAutofit/>
          </a:bodyPr>
          <a:lstStyle/>
          <a:p>
            <a:pPr algn="ctr"/>
            <a:r>
              <a:rPr lang="en-US" sz="4000" b="1" dirty="0" smtClean="0"/>
              <a:t>ICCBBA came into being, for the need of automation in </a:t>
            </a:r>
            <a:r>
              <a:rPr lang="en-US" sz="4000" b="1" dirty="0" smtClean="0"/>
              <a:t>blood </a:t>
            </a:r>
            <a:r>
              <a:rPr lang="en-US" sz="4000" b="1" dirty="0" smtClean="0"/>
              <a:t>use</a:t>
            </a:r>
            <a:endParaRPr lang="en-US" sz="4000" b="1" dirty="0"/>
          </a:p>
        </p:txBody>
      </p:sp>
      <p:sp>
        <p:nvSpPr>
          <p:cNvPr id="3" name="Content Placeholder 2"/>
          <p:cNvSpPr>
            <a:spLocks noGrp="1"/>
          </p:cNvSpPr>
          <p:nvPr>
            <p:ph idx="1"/>
          </p:nvPr>
        </p:nvSpPr>
        <p:spPr>
          <a:xfrm>
            <a:off x="719447" y="1206810"/>
            <a:ext cx="10515600" cy="5816146"/>
          </a:xfrm>
        </p:spPr>
        <p:txBody>
          <a:bodyPr>
            <a:normAutofit fontScale="70000" lnSpcReduction="20000"/>
          </a:bodyPr>
          <a:lstStyle/>
          <a:p>
            <a:r>
              <a:rPr lang="en-US" dirty="0" smtClean="0"/>
              <a:t>1975: Committee for Commonality in Blood Banking Automation (CCBBA) was established by NHLBI contract with the Am Blood Commission. </a:t>
            </a:r>
            <a:r>
              <a:rPr lang="en-US" dirty="0" smtClean="0"/>
              <a:t>A </a:t>
            </a:r>
            <a:r>
              <a:rPr lang="en-US" dirty="0" smtClean="0"/>
              <a:t>labeling </a:t>
            </a:r>
            <a:r>
              <a:rPr lang="en-US" dirty="0" smtClean="0"/>
              <a:t>code was </a:t>
            </a:r>
            <a:r>
              <a:rPr lang="en-US" dirty="0" smtClean="0"/>
              <a:t>created </a:t>
            </a:r>
            <a:r>
              <a:rPr lang="en-US" dirty="0" smtClean="0"/>
              <a:t>and </a:t>
            </a:r>
            <a:r>
              <a:rPr lang="en-US" dirty="0" smtClean="0"/>
              <a:t>adopted by Am Red </a:t>
            </a:r>
            <a:r>
              <a:rPr lang="en-US" dirty="0" smtClean="0"/>
              <a:t>Cross. It became </a:t>
            </a:r>
            <a:r>
              <a:rPr lang="en-US" dirty="0" smtClean="0"/>
              <a:t>known as </a:t>
            </a:r>
            <a:r>
              <a:rPr lang="en-US" dirty="0" err="1" smtClean="0"/>
              <a:t>Codabar</a:t>
            </a:r>
            <a:r>
              <a:rPr lang="en-US" dirty="0" smtClean="0"/>
              <a:t> (about 1980). 1985, FDA recognized the code for blood labeling. </a:t>
            </a:r>
          </a:p>
          <a:p>
            <a:r>
              <a:rPr lang="en-US" dirty="0" smtClean="0"/>
              <a:t>It had a flaw: there was no formal mechanism to maintain and update ABC </a:t>
            </a:r>
            <a:r>
              <a:rPr lang="en-US" dirty="0" err="1" smtClean="0"/>
              <a:t>Codabar</a:t>
            </a:r>
            <a:r>
              <a:rPr lang="en-US" dirty="0" smtClean="0"/>
              <a:t>.  As blood </a:t>
            </a:r>
            <a:r>
              <a:rPr lang="en-US" dirty="0" smtClean="0"/>
              <a:t>processing </a:t>
            </a:r>
            <a:r>
              <a:rPr lang="en-US" dirty="0" smtClean="0"/>
              <a:t>changed, code modifications were haphazard and its utility diminished.</a:t>
            </a:r>
          </a:p>
          <a:p>
            <a:pPr lvl="1"/>
            <a:r>
              <a:rPr lang="en-US" dirty="0" smtClean="0"/>
              <a:t>AABB and ISBT created independent committees to “fix” the code.  In 1989, the committees collaborated and concluded that ABC </a:t>
            </a:r>
            <a:r>
              <a:rPr lang="en-US" dirty="0" err="1" smtClean="0"/>
              <a:t>Codabar</a:t>
            </a:r>
            <a:r>
              <a:rPr lang="en-US" dirty="0" smtClean="0"/>
              <a:t> could not be “fixed”.</a:t>
            </a:r>
          </a:p>
          <a:p>
            <a:r>
              <a:rPr lang="en-US" dirty="0" smtClean="0"/>
              <a:t>New products continued to be introduced: </a:t>
            </a:r>
            <a:r>
              <a:rPr lang="en-US" dirty="0" smtClean="0"/>
              <a:t>the blood </a:t>
            </a:r>
            <a:r>
              <a:rPr lang="en-US" dirty="0"/>
              <a:t>label </a:t>
            </a:r>
            <a:r>
              <a:rPr lang="en-US" dirty="0" smtClean="0"/>
              <a:t>describing </a:t>
            </a:r>
            <a:r>
              <a:rPr lang="en-US" dirty="0"/>
              <a:t>“what’s in the Bag?” </a:t>
            </a:r>
            <a:r>
              <a:rPr lang="en-US" dirty="0" smtClean="0"/>
              <a:t>became increasingly </a:t>
            </a:r>
            <a:r>
              <a:rPr lang="en-US" dirty="0" smtClean="0"/>
              <a:t>inconsistent.  The automation benefit decreased.</a:t>
            </a:r>
            <a:endParaRPr lang="en-US" dirty="0"/>
          </a:p>
          <a:p>
            <a:r>
              <a:rPr lang="en-US" dirty="0"/>
              <a:t>1990-93 ISBT, AABB and ARC met and </a:t>
            </a:r>
            <a:r>
              <a:rPr lang="en-US" dirty="0" smtClean="0"/>
              <a:t>a new code (ISBT 128) was developed. The societies </a:t>
            </a:r>
            <a:r>
              <a:rPr lang="en-US" dirty="0" smtClean="0"/>
              <a:t>proposed that </a:t>
            </a:r>
            <a:r>
              <a:rPr lang="en-US" dirty="0" smtClean="0"/>
              <a:t>a permanent office be </a:t>
            </a:r>
            <a:r>
              <a:rPr lang="en-US" dirty="0" smtClean="0"/>
              <a:t>created for maintenance of </a:t>
            </a:r>
            <a:r>
              <a:rPr lang="en-US" dirty="0" smtClean="0"/>
              <a:t>the standard and </a:t>
            </a:r>
            <a:r>
              <a:rPr lang="en-US" dirty="0" smtClean="0"/>
              <a:t>code </a:t>
            </a:r>
            <a:r>
              <a:rPr lang="en-US" dirty="0" smtClean="0"/>
              <a:t>currency.  In 1993, a draft business plan for CCBBA was created.  The need for </a:t>
            </a:r>
            <a:r>
              <a:rPr lang="en-US" dirty="0" smtClean="0"/>
              <a:t>labeling consistency was accentuated by needs during </a:t>
            </a:r>
            <a:r>
              <a:rPr lang="en-US" dirty="0" smtClean="0"/>
              <a:t>the Gulf War.</a:t>
            </a:r>
          </a:p>
          <a:p>
            <a:r>
              <a:rPr lang="en-US" dirty="0" smtClean="0"/>
              <a:t>Baxter provided 3 </a:t>
            </a:r>
            <a:r>
              <a:rPr lang="en-US" dirty="0" err="1" smtClean="0"/>
              <a:t>yr</a:t>
            </a:r>
            <a:r>
              <a:rPr lang="en-US" dirty="0" smtClean="0"/>
              <a:t> grant and US DOD issued contract for services allowing for the creation of International Council for Commonality in Blood Banking Automation (ICCBBA). </a:t>
            </a:r>
            <a:r>
              <a:rPr lang="en-US" dirty="0" smtClean="0"/>
              <a:t>An office </a:t>
            </a:r>
            <a:r>
              <a:rPr lang="en-US" dirty="0" smtClean="0"/>
              <a:t>with an Exec Director opened in Oct 1994 (25 years before Forum 25). </a:t>
            </a:r>
          </a:p>
          <a:p>
            <a:r>
              <a:rPr lang="en-US" dirty="0" smtClean="0"/>
              <a:t>ICCBBA established Technical Advisory Groups (TAGs) </a:t>
            </a:r>
            <a:r>
              <a:rPr lang="en-US" dirty="0" smtClean="0"/>
              <a:t>for different </a:t>
            </a:r>
            <a:r>
              <a:rPr lang="en-US" dirty="0" smtClean="0"/>
              <a:t>MPHO types to maintain </a:t>
            </a:r>
            <a:r>
              <a:rPr lang="en-US" dirty="0" smtClean="0"/>
              <a:t> </a:t>
            </a:r>
            <a:r>
              <a:rPr lang="en-US" dirty="0" smtClean="0"/>
              <a:t>currency.</a:t>
            </a:r>
          </a:p>
          <a:p>
            <a:r>
              <a:rPr lang="en-US" dirty="0" smtClean="0"/>
              <a:t>2013: ISBT 128 was renamed </a:t>
            </a:r>
            <a:r>
              <a:rPr lang="en-US" dirty="0" smtClean="0"/>
              <a:t>the </a:t>
            </a:r>
            <a:r>
              <a:rPr lang="en-US" dirty="0" smtClean="0"/>
              <a:t>Information Standard for Blood and Transplant 128 (the ISO 7 bit character set with 128 characters) in recognition of the wide spectrum of human products used in therapy.</a:t>
            </a:r>
          </a:p>
        </p:txBody>
      </p:sp>
    </p:spTree>
    <p:extLst>
      <p:ext uri="{BB962C8B-B14F-4D97-AF65-F5344CB8AC3E}">
        <p14:creationId xmlns:p14="http://schemas.microsoft.com/office/powerpoint/2010/main" val="194090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91998"/>
            <a:ext cx="10515600" cy="1325563"/>
          </a:xfrm>
        </p:spPr>
        <p:txBody>
          <a:bodyPr>
            <a:normAutofit/>
          </a:bodyPr>
          <a:lstStyle/>
          <a:p>
            <a:pPr algn="ctr"/>
            <a:r>
              <a:rPr lang="en-US" b="1" dirty="0" smtClean="0"/>
              <a:t>What elements need label inclusion? </a:t>
            </a:r>
            <a:br>
              <a:rPr lang="en-US" b="1" dirty="0" smtClean="0"/>
            </a:br>
            <a:r>
              <a:rPr lang="en-US" b="1" dirty="0" smtClean="0"/>
              <a:t>MPHO is an individual and peculiar </a:t>
            </a:r>
            <a:r>
              <a:rPr lang="en-US" b="1" dirty="0" smtClean="0"/>
              <a:t>gift.</a:t>
            </a:r>
            <a:endParaRPr lang="en-US" b="1" dirty="0"/>
          </a:p>
        </p:txBody>
      </p:sp>
      <p:sp>
        <p:nvSpPr>
          <p:cNvPr id="3" name="Content Placeholder 2"/>
          <p:cNvSpPr>
            <a:spLocks noGrp="1"/>
          </p:cNvSpPr>
          <p:nvPr>
            <p:ph idx="1"/>
          </p:nvPr>
        </p:nvSpPr>
        <p:spPr>
          <a:xfrm>
            <a:off x="451263" y="1540623"/>
            <a:ext cx="11424062" cy="5252070"/>
          </a:xfrm>
        </p:spPr>
        <p:txBody>
          <a:bodyPr>
            <a:normAutofit fontScale="92500" lnSpcReduction="20000"/>
          </a:bodyPr>
          <a:lstStyle/>
          <a:p>
            <a:r>
              <a:rPr lang="en-US" dirty="0" smtClean="0"/>
              <a:t>Medical devices are linked through manufacturing lot numbers.  The coding requirements for manufacturing and MPHO differ:</a:t>
            </a:r>
            <a:endParaRPr lang="en-US" dirty="0" smtClean="0"/>
          </a:p>
          <a:p>
            <a:r>
              <a:rPr lang="en-US" dirty="0" smtClean="0"/>
              <a:t>There is a single donation </a:t>
            </a:r>
            <a:r>
              <a:rPr lang="en-US" dirty="0" smtClean="0"/>
              <a:t>event from an individual: multiple different products </a:t>
            </a:r>
            <a:r>
              <a:rPr lang="en-US" dirty="0" smtClean="0"/>
              <a:t>for multiple </a:t>
            </a:r>
            <a:r>
              <a:rPr lang="en-US" dirty="0" smtClean="0"/>
              <a:t>recipients can come from a single donation. </a:t>
            </a:r>
            <a:r>
              <a:rPr lang="en-US" b="1" dirty="0" smtClean="0"/>
              <a:t>Donation identification</a:t>
            </a:r>
            <a:r>
              <a:rPr lang="en-US" dirty="0" smtClean="0"/>
              <a:t>.</a:t>
            </a:r>
            <a:endParaRPr lang="en-US" dirty="0" smtClean="0"/>
          </a:p>
          <a:p>
            <a:pPr lvl="1"/>
            <a:r>
              <a:rPr lang="en-US" dirty="0" smtClean="0"/>
              <a:t>Each donation </a:t>
            </a:r>
            <a:r>
              <a:rPr lang="en-US" dirty="0" smtClean="0"/>
              <a:t>event (living </a:t>
            </a:r>
            <a:r>
              <a:rPr lang="en-US" dirty="0" smtClean="0"/>
              <a:t>or deceased) </a:t>
            </a:r>
            <a:r>
              <a:rPr lang="en-US" dirty="0" smtClean="0"/>
              <a:t>differs, in </a:t>
            </a:r>
            <a:r>
              <a:rPr lang="en-US" dirty="0" smtClean="0"/>
              <a:t>quality and risk of the product.  </a:t>
            </a:r>
          </a:p>
          <a:p>
            <a:pPr lvl="2"/>
            <a:r>
              <a:rPr lang="en-US" dirty="0" smtClean="0"/>
              <a:t>MPHO </a:t>
            </a:r>
            <a:r>
              <a:rPr lang="en-US" dirty="0" smtClean="0"/>
              <a:t>can be highly beneficial, </a:t>
            </a:r>
            <a:r>
              <a:rPr lang="en-US" dirty="0" smtClean="0"/>
              <a:t>changes inconsistently be age, health, nutrition etc. Some donated products may be of insufficient quality for use in a person/recipient.</a:t>
            </a:r>
            <a:endParaRPr lang="en-US" dirty="0" smtClean="0"/>
          </a:p>
          <a:p>
            <a:pPr lvl="2"/>
            <a:r>
              <a:rPr lang="en-US" dirty="0" smtClean="0"/>
              <a:t>All </a:t>
            </a:r>
            <a:r>
              <a:rPr lang="en-US" dirty="0" smtClean="0"/>
              <a:t>MPHO </a:t>
            </a:r>
            <a:r>
              <a:rPr lang="en-US" dirty="0" smtClean="0"/>
              <a:t>carry </a:t>
            </a:r>
            <a:r>
              <a:rPr lang="en-US" dirty="0" smtClean="0"/>
              <a:t>the risk that a disease from the donor may be transmitted to </a:t>
            </a:r>
            <a:r>
              <a:rPr lang="en-US" dirty="0" smtClean="0"/>
              <a:t>a </a:t>
            </a:r>
            <a:r>
              <a:rPr lang="en-US" dirty="0" smtClean="0"/>
              <a:t>recipient.  </a:t>
            </a:r>
          </a:p>
          <a:p>
            <a:r>
              <a:rPr lang="en-US" dirty="0" smtClean="0"/>
              <a:t>The MPHO </a:t>
            </a:r>
            <a:r>
              <a:rPr lang="en-US" dirty="0" smtClean="0"/>
              <a:t>labeling should facilitate maximal recipient </a:t>
            </a:r>
            <a:r>
              <a:rPr lang="en-US" b="1" dirty="0" smtClean="0"/>
              <a:t>benefit</a:t>
            </a:r>
            <a:r>
              <a:rPr lang="en-US" dirty="0" smtClean="0"/>
              <a:t> and efficient/safe use.</a:t>
            </a:r>
            <a:endParaRPr lang="en-US" dirty="0" smtClean="0"/>
          </a:p>
          <a:p>
            <a:r>
              <a:rPr lang="en-US" dirty="0" smtClean="0"/>
              <a:t>The </a:t>
            </a:r>
            <a:r>
              <a:rPr lang="en-US" dirty="0" smtClean="0"/>
              <a:t>major stakeholders in MPHO use</a:t>
            </a:r>
            <a:r>
              <a:rPr lang="en-US" dirty="0" smtClean="0"/>
              <a:t>, distribution, storage and safe </a:t>
            </a:r>
            <a:r>
              <a:rPr lang="en-US" dirty="0" smtClean="0"/>
              <a:t>use.</a:t>
            </a:r>
            <a:endParaRPr lang="en-US" dirty="0" smtClean="0"/>
          </a:p>
          <a:p>
            <a:pPr lvl="1"/>
            <a:r>
              <a:rPr lang="en-US" dirty="0" smtClean="0"/>
              <a:t>Recipient: Correct product for the recipient clinical need.  </a:t>
            </a:r>
            <a:r>
              <a:rPr lang="en-US" dirty="0" smtClean="0"/>
              <a:t>The implanting surgeon: </a:t>
            </a:r>
            <a:r>
              <a:rPr lang="en-US" dirty="0" smtClean="0"/>
              <a:t>What (how much) MPHO is needed and any processes required prior to use?</a:t>
            </a:r>
            <a:endParaRPr lang="en-US" dirty="0" smtClean="0"/>
          </a:p>
          <a:p>
            <a:pPr lvl="1"/>
            <a:r>
              <a:rPr lang="en-US" dirty="0" smtClean="0"/>
              <a:t>Systems: Product acquisition, processing, distribution, inventory management, availability and use </a:t>
            </a:r>
            <a:r>
              <a:rPr lang="en-US" dirty="0" smtClean="0"/>
              <a:t>of </a:t>
            </a:r>
            <a:r>
              <a:rPr lang="en-US" dirty="0" smtClean="0"/>
              <a:t>MPHO.</a:t>
            </a:r>
            <a:endParaRPr lang="en-US" dirty="0" smtClean="0"/>
          </a:p>
          <a:p>
            <a:pPr lvl="1"/>
            <a:r>
              <a:rPr lang="en-US" dirty="0" smtClean="0"/>
              <a:t>Regulators:  </a:t>
            </a:r>
            <a:r>
              <a:rPr lang="en-US" dirty="0"/>
              <a:t>V</a:t>
            </a:r>
            <a:r>
              <a:rPr lang="en-US" dirty="0" smtClean="0"/>
              <a:t>erification of product identity, for </a:t>
            </a:r>
            <a:r>
              <a:rPr lang="en-US" dirty="0" smtClean="0"/>
              <a:t>licensing, oversight of transport, distribution </a:t>
            </a:r>
            <a:r>
              <a:rPr lang="en-US" dirty="0" smtClean="0"/>
              <a:t>and </a:t>
            </a:r>
            <a:r>
              <a:rPr lang="en-US" dirty="0" smtClean="0"/>
              <a:t>the </a:t>
            </a:r>
            <a:r>
              <a:rPr lang="en-US" dirty="0" err="1" smtClean="0"/>
              <a:t>biovigilance</a:t>
            </a:r>
            <a:r>
              <a:rPr lang="en-US" dirty="0" smtClean="0"/>
              <a:t> response to risk events and </a:t>
            </a:r>
            <a:r>
              <a:rPr lang="en-US" dirty="0" smtClean="0"/>
              <a:t>reported adverse outcomes.</a:t>
            </a:r>
            <a:endParaRPr lang="en-US" dirty="0"/>
          </a:p>
        </p:txBody>
      </p:sp>
    </p:spTree>
    <p:extLst>
      <p:ext uri="{BB962C8B-B14F-4D97-AF65-F5344CB8AC3E}">
        <p14:creationId xmlns:p14="http://schemas.microsoft.com/office/powerpoint/2010/main" val="11597793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The benefits and risks in the transplantation of amniotic tissues.</a:t>
            </a:r>
            <a:endParaRPr lang="en-US" b="1" dirty="0"/>
          </a:p>
        </p:txBody>
      </p:sp>
      <p:sp>
        <p:nvSpPr>
          <p:cNvPr id="5" name="Text Placeholder 4"/>
          <p:cNvSpPr>
            <a:spLocks noGrp="1"/>
          </p:cNvSpPr>
          <p:nvPr>
            <p:ph type="body" idx="1"/>
          </p:nvPr>
        </p:nvSpPr>
        <p:spPr>
          <a:xfrm>
            <a:off x="602282" y="1659593"/>
            <a:ext cx="5157787" cy="823912"/>
          </a:xfrm>
        </p:spPr>
        <p:txBody>
          <a:bodyPr/>
          <a:lstStyle/>
          <a:p>
            <a:r>
              <a:rPr lang="en-US" dirty="0" smtClean="0"/>
              <a:t>10 Oct 2024: New York Times</a:t>
            </a:r>
            <a:endParaRPr lang="en-US" dirty="0"/>
          </a:p>
        </p:txBody>
      </p:sp>
      <p:pic>
        <p:nvPicPr>
          <p:cNvPr id="9" name="Content Placeholder 8"/>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99782" y="2873829"/>
            <a:ext cx="5897793" cy="3004457"/>
          </a:xfrm>
        </p:spPr>
      </p:pic>
      <p:sp>
        <p:nvSpPr>
          <p:cNvPr id="7" name="Text Placeholder 6"/>
          <p:cNvSpPr>
            <a:spLocks noGrp="1"/>
          </p:cNvSpPr>
          <p:nvPr>
            <p:ph type="body" sz="quarter" idx="3"/>
          </p:nvPr>
        </p:nvSpPr>
        <p:spPr>
          <a:xfrm>
            <a:off x="5997575" y="1870302"/>
            <a:ext cx="5183188" cy="823912"/>
          </a:xfrm>
        </p:spPr>
        <p:txBody>
          <a:bodyPr/>
          <a:lstStyle/>
          <a:p>
            <a:r>
              <a:rPr lang="en-US" dirty="0"/>
              <a:t>Clinical Infectious Diseases®  2017;65(7):1152–8</a:t>
            </a:r>
          </a:p>
        </p:txBody>
      </p:sp>
      <p:pic>
        <p:nvPicPr>
          <p:cNvPr id="10" name="Content Placeholder 9"/>
          <p:cNvPicPr>
            <a:picLocks noGrp="1" noChangeAspect="1"/>
          </p:cNvPicPr>
          <p:nvPr>
            <p:ph sz="quarter" idx="4"/>
          </p:nvPr>
        </p:nvPicPr>
        <p:blipFill>
          <a:blip r:embed="rId3"/>
          <a:stretch>
            <a:fillRect/>
          </a:stretch>
        </p:blipFill>
        <p:spPr>
          <a:xfrm>
            <a:off x="6172199" y="3046177"/>
            <a:ext cx="5738751" cy="2321470"/>
          </a:xfrm>
          <a:prstGeom prst="rect">
            <a:avLst/>
          </a:prstGeom>
        </p:spPr>
      </p:pic>
    </p:spTree>
    <p:extLst>
      <p:ext uri="{BB962C8B-B14F-4D97-AF65-F5344CB8AC3E}">
        <p14:creationId xmlns:p14="http://schemas.microsoft.com/office/powerpoint/2010/main" val="252063481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683821" y="2158299"/>
            <a:ext cx="10515600" cy="1325563"/>
          </a:xfrm>
        </p:spPr>
        <p:txBody>
          <a:bodyPr>
            <a:normAutofit fontScale="90000"/>
          </a:bodyPr>
          <a:lstStyle/>
          <a:p>
            <a:pPr algn="ctr"/>
            <a:r>
              <a:rPr lang="en-US" b="1" dirty="0" smtClean="0"/>
              <a:t>Forum 25 was planned with the recognition that MPHO </a:t>
            </a:r>
            <a:r>
              <a:rPr lang="en-US" b="1" dirty="0" smtClean="0"/>
              <a:t>diversity </a:t>
            </a:r>
            <a:r>
              <a:rPr lang="en-US" b="1" dirty="0" smtClean="0"/>
              <a:t>was expanding </a:t>
            </a:r>
            <a:r>
              <a:rPr lang="en-US" b="1" dirty="0" smtClean="0"/>
              <a:t>and </a:t>
            </a:r>
            <a:r>
              <a:rPr lang="en-US" b="1" dirty="0" smtClean="0"/>
              <a:t>needs of the </a:t>
            </a:r>
            <a:r>
              <a:rPr lang="en-US" b="1" dirty="0" smtClean="0"/>
              <a:t>stakeholders were </a:t>
            </a:r>
            <a:r>
              <a:rPr lang="en-US" b="1" dirty="0" smtClean="0"/>
              <a:t>evolving and in flux.</a:t>
            </a:r>
            <a:endParaRPr lang="en-US" b="1" dirty="0"/>
          </a:p>
        </p:txBody>
      </p:sp>
    </p:spTree>
    <p:extLst>
      <p:ext uri="{BB962C8B-B14F-4D97-AF65-F5344CB8AC3E}">
        <p14:creationId xmlns:p14="http://schemas.microsoft.com/office/powerpoint/2010/main" val="2096540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t>Forum 25, Lisbon 2019: </a:t>
            </a:r>
            <a:r>
              <a:rPr lang="en-US" b="1" dirty="0" smtClean="0"/>
              <a:t>celebrating </a:t>
            </a:r>
            <a:r>
              <a:rPr lang="en-US" b="1" dirty="0" smtClean="0"/>
              <a:t>25 years of ICCBBA (est. 1994) and the ISBT128 standard</a:t>
            </a:r>
            <a:endParaRPr lang="en-US" b="1" dirty="0"/>
          </a:p>
        </p:txBody>
      </p:sp>
      <p:sp>
        <p:nvSpPr>
          <p:cNvPr id="3" name="Content Placeholder 2"/>
          <p:cNvSpPr>
            <a:spLocks noGrp="1"/>
          </p:cNvSpPr>
          <p:nvPr>
            <p:ph sz="half" idx="1"/>
          </p:nvPr>
        </p:nvSpPr>
        <p:spPr/>
        <p:txBody>
          <a:bodyPr>
            <a:normAutofit/>
          </a:bodyPr>
          <a:lstStyle/>
          <a:p>
            <a:r>
              <a:rPr lang="en-US" dirty="0" smtClean="0"/>
              <a:t>Planned as a </a:t>
            </a:r>
            <a:r>
              <a:rPr lang="en-US" dirty="0" smtClean="0"/>
              <a:t>fun, celebration</a:t>
            </a:r>
          </a:p>
          <a:p>
            <a:r>
              <a:rPr lang="en-US" dirty="0" smtClean="0"/>
              <a:t>Existential </a:t>
            </a:r>
            <a:r>
              <a:rPr lang="en-US" dirty="0" smtClean="0"/>
              <a:t>question </a:t>
            </a:r>
            <a:r>
              <a:rPr lang="en-US" dirty="0" smtClean="0"/>
              <a:t>existed: why </a:t>
            </a:r>
            <a:r>
              <a:rPr lang="en-US" dirty="0" smtClean="0"/>
              <a:t>does ICCBBA exist</a:t>
            </a:r>
            <a:r>
              <a:rPr lang="en-US" dirty="0"/>
              <a:t>? </a:t>
            </a:r>
            <a:r>
              <a:rPr lang="en-US" dirty="0" smtClean="0"/>
              <a:t>Why isn’t </a:t>
            </a:r>
            <a:r>
              <a:rPr lang="en-US" dirty="0"/>
              <a:t>ISBT </a:t>
            </a:r>
            <a:r>
              <a:rPr lang="en-US" dirty="0" smtClean="0"/>
              <a:t>128 used universally?   </a:t>
            </a:r>
            <a:endParaRPr lang="en-US" dirty="0"/>
          </a:p>
          <a:p>
            <a:r>
              <a:rPr lang="en-US" dirty="0" smtClean="0"/>
              <a:t>Was there still a need for uniform, standardized coding of not only blood, </a:t>
            </a:r>
            <a:r>
              <a:rPr lang="en-US" dirty="0" smtClean="0"/>
              <a:t>but the other diverse </a:t>
            </a:r>
            <a:r>
              <a:rPr lang="en-US" dirty="0" smtClean="0"/>
              <a:t>medical products of human origin (MPHO)? </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6172200" y="2058194"/>
            <a:ext cx="5181600" cy="3886200"/>
          </a:xfrm>
        </p:spPr>
      </p:pic>
    </p:spTree>
    <p:extLst>
      <p:ext uri="{BB962C8B-B14F-4D97-AF65-F5344CB8AC3E}">
        <p14:creationId xmlns:p14="http://schemas.microsoft.com/office/powerpoint/2010/main" val="292911813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b="1" dirty="0" smtClean="0"/>
              <a:t>Keynote Talk: Luc Noel (WHO)</a:t>
            </a:r>
            <a:endParaRPr lang="en-US" b="1" dirty="0"/>
          </a:p>
        </p:txBody>
      </p:sp>
      <p:sp>
        <p:nvSpPr>
          <p:cNvPr id="5" name="Content Placeholder 4"/>
          <p:cNvSpPr>
            <a:spLocks noGrp="1"/>
          </p:cNvSpPr>
          <p:nvPr>
            <p:ph sz="half" idx="1"/>
          </p:nvPr>
        </p:nvSpPr>
        <p:spPr>
          <a:xfrm>
            <a:off x="546265" y="1567544"/>
            <a:ext cx="5473535" cy="5047012"/>
          </a:xfrm>
        </p:spPr>
        <p:txBody>
          <a:bodyPr>
            <a:normAutofit fontScale="92500" lnSpcReduction="20000"/>
          </a:bodyPr>
          <a:lstStyle/>
          <a:p>
            <a:r>
              <a:rPr lang="en-US" dirty="0" smtClean="0"/>
              <a:t>Started with the incredible benefit from blood, moved through the story of the benefits, diversity, risks/harms that occur with the use of MPHO</a:t>
            </a:r>
          </a:p>
          <a:p>
            <a:r>
              <a:rPr lang="en-US" b="1" dirty="0" smtClean="0"/>
              <a:t>Governmental authorities play a key role ensuring product safety. </a:t>
            </a:r>
            <a:endParaRPr lang="en-US" dirty="0" smtClean="0"/>
          </a:p>
          <a:p>
            <a:r>
              <a:rPr lang="en-US" dirty="0" smtClean="0"/>
              <a:t>Globalization of MPHO use </a:t>
            </a:r>
            <a:r>
              <a:rPr lang="en-US" dirty="0" smtClean="0"/>
              <a:t>is real.</a:t>
            </a:r>
          </a:p>
          <a:p>
            <a:r>
              <a:rPr lang="en-US" dirty="0" smtClean="0"/>
              <a:t>WHO has made efforts to address MPHO safety, availability and ethical practice and equity.</a:t>
            </a:r>
          </a:p>
          <a:p>
            <a:pPr lvl="1"/>
            <a:r>
              <a:rPr lang="en-US" dirty="0" smtClean="0"/>
              <a:t>Multiple programs on blood availability and safety</a:t>
            </a:r>
          </a:p>
          <a:p>
            <a:pPr lvl="1"/>
            <a:r>
              <a:rPr lang="en-US" dirty="0" smtClean="0"/>
              <a:t>WHA resolutions on donation and </a:t>
            </a:r>
            <a:r>
              <a:rPr lang="en-US" dirty="0" err="1" smtClean="0"/>
              <a:t>txp</a:t>
            </a:r>
            <a:endParaRPr lang="en-US" dirty="0" smtClean="0"/>
          </a:p>
          <a:p>
            <a:pPr lvl="1"/>
            <a:r>
              <a:rPr lang="en-US" dirty="0" smtClean="0"/>
              <a:t>Project NOTIFY (V&amp;S).</a:t>
            </a:r>
          </a:p>
          <a:p>
            <a:pPr lvl="1"/>
            <a:r>
              <a:rPr lang="en-US" dirty="0" smtClean="0"/>
              <a:t>SONG project. Uniform language and source identification.</a:t>
            </a:r>
            <a:endParaRPr lang="en-US" dirty="0"/>
          </a:p>
        </p:txBody>
      </p:sp>
      <p:pic>
        <p:nvPicPr>
          <p:cNvPr id="7" name="Content Placeholder 6"/>
          <p:cNvPicPr>
            <a:picLocks noGrp="1" noChangeAspect="1"/>
          </p:cNvPicPr>
          <p:nvPr>
            <p:ph sz="half" idx="2"/>
          </p:nvPr>
        </p:nvPicPr>
        <p:blipFill>
          <a:blip r:embed="rId2"/>
          <a:stretch>
            <a:fillRect/>
          </a:stretch>
        </p:blipFill>
        <p:spPr>
          <a:xfrm>
            <a:off x="6172199" y="2066307"/>
            <a:ext cx="5798127" cy="4110656"/>
          </a:xfrm>
          <a:prstGeom prst="rect">
            <a:avLst/>
          </a:prstGeom>
        </p:spPr>
      </p:pic>
    </p:spTree>
    <p:extLst>
      <p:ext uri="{BB962C8B-B14F-4D97-AF65-F5344CB8AC3E}">
        <p14:creationId xmlns:p14="http://schemas.microsoft.com/office/powerpoint/2010/main" val="2395020640"/>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Forum 30 Theme">
      <a:dk1>
        <a:srgbClr val="595959"/>
      </a:dk1>
      <a:lt1>
        <a:srgbClr val="FFFFFF"/>
      </a:lt1>
      <a:dk2>
        <a:srgbClr val="425B76"/>
      </a:dk2>
      <a:lt2>
        <a:srgbClr val="E8E8E8"/>
      </a:lt2>
      <a:accent1>
        <a:srgbClr val="425B76"/>
      </a:accent1>
      <a:accent2>
        <a:srgbClr val="FAA61A"/>
      </a:accent2>
      <a:accent3>
        <a:srgbClr val="D8D8D8"/>
      </a:accent3>
      <a:accent4>
        <a:srgbClr val="FFFFFF"/>
      </a:accent4>
      <a:accent5>
        <a:srgbClr val="FFFFFF"/>
      </a:accent5>
      <a:accent6>
        <a:srgbClr val="FFFFFF"/>
      </a:accent6>
      <a:hlink>
        <a:srgbClr val="FAA61A"/>
      </a:hlink>
      <a:folHlink>
        <a:srgbClr val="E59005"/>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06AF7C6DDDA8A4FAC9C12D744BD9A49" ma:contentTypeVersion="15" ma:contentTypeDescription="Create a new document." ma:contentTypeScope="" ma:versionID="0c3b8b9268f3bbe46e7df436748fb7aa">
  <xsd:schema xmlns:xsd="http://www.w3.org/2001/XMLSchema" xmlns:xs="http://www.w3.org/2001/XMLSchema" xmlns:p="http://schemas.microsoft.com/office/2006/metadata/properties" xmlns:ns2="0c76a06a-cd16-427e-91a1-cd5451a0a4bd" xmlns:ns3="08e3d5ac-ca22-4e28-9f1e-d2fd086a49d3" targetNamespace="http://schemas.microsoft.com/office/2006/metadata/properties" ma:root="true" ma:fieldsID="e83fe8c07e5ccd3532482a5a894fe3e4" ns2:_="" ns3:_="">
    <xsd:import namespace="0c76a06a-cd16-427e-91a1-cd5451a0a4bd"/>
    <xsd:import namespace="08e3d5ac-ca22-4e28-9f1e-d2fd086a49d3"/>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Location" minOccurs="0"/>
                <xsd:element ref="ns3:MediaServiceGenerationTime" minOccurs="0"/>
                <xsd:element ref="ns3:MediaServiceEventHashCode" minOccurs="0"/>
                <xsd:element ref="ns3:MediaLengthInSeconds" minOccurs="0"/>
                <xsd:element ref="ns3:lcf76f155ced4ddcb4097134ff3c332f" minOccurs="0"/>
                <xsd:element ref="ns2:TaxCatchAll" minOccurs="0"/>
                <xsd:element ref="ns3:MediaServiceObjectDetectorVersions" minOccurs="0"/>
                <xsd:element ref="ns3:MediaServiceOCR"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c76a06a-cd16-427e-91a1-cd5451a0a4bd"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9" nillable="true" ma:displayName="Taxonomy Catch All Column" ma:hidden="true" ma:list="{a55b8631-821b-43fa-8e02-b25f38415ba2}" ma:internalName="TaxCatchAll" ma:showField="CatchAllData" ma:web="0c76a06a-cd16-427e-91a1-cd5451a0a4bd">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08e3d5ac-ca22-4e28-9f1e-d2fd086a49d3"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Location" ma:index="13" nillable="true" ma:displayName="Location" ma:indexed="true"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LengthInSeconds" ma:index="16" nillable="true" ma:displayName="MediaLengthInSeconds" ma:hidden="true" ma:internalName="MediaLengthInSeconds" ma:readOnly="true">
      <xsd:simpleType>
        <xsd:restriction base="dms:Unknown"/>
      </xsd:simpleType>
    </xsd:element>
    <xsd:element name="lcf76f155ced4ddcb4097134ff3c332f" ma:index="18" nillable="true" ma:taxonomy="true" ma:internalName="lcf76f155ced4ddcb4097134ff3c332f" ma:taxonomyFieldName="MediaServiceImageTags" ma:displayName="Image Tags" ma:readOnly="false" ma:fieldId="{5cf76f15-5ced-4ddc-b409-7134ff3c332f}" ma:taxonomyMulti="true" ma:sspId="c3c0b10b-f899-45ff-8635-b8f7b60ab2b4"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SearchProperties" ma:index="22"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08e3d5ac-ca22-4e28-9f1e-d2fd086a49d3">
      <Terms xmlns="http://schemas.microsoft.com/office/infopath/2007/PartnerControls"/>
    </lcf76f155ced4ddcb4097134ff3c332f>
    <TaxCatchAll xmlns="0c76a06a-cd16-427e-91a1-cd5451a0a4bd" xsi:nil="true"/>
  </documentManagement>
</p:properties>
</file>

<file path=customXml/itemProps1.xml><?xml version="1.0" encoding="utf-8"?>
<ds:datastoreItem xmlns:ds="http://schemas.openxmlformats.org/officeDocument/2006/customXml" ds:itemID="{A70EBDC3-9627-42E9-9681-41997FF240E7}"/>
</file>

<file path=customXml/itemProps2.xml><?xml version="1.0" encoding="utf-8"?>
<ds:datastoreItem xmlns:ds="http://schemas.openxmlformats.org/officeDocument/2006/customXml" ds:itemID="{85313425-4902-42B6-A597-D94ADC619987}"/>
</file>

<file path=customXml/itemProps3.xml><?xml version="1.0" encoding="utf-8"?>
<ds:datastoreItem xmlns:ds="http://schemas.openxmlformats.org/officeDocument/2006/customXml" ds:itemID="{DCAEBD03-8062-40D3-8ED2-1E5DD67838B7}"/>
</file>

<file path=docProps/app.xml><?xml version="1.0" encoding="utf-8"?>
<Properties xmlns="http://schemas.openxmlformats.org/officeDocument/2006/extended-properties" xmlns:vt="http://schemas.openxmlformats.org/officeDocument/2006/docPropsVTypes">
  <TotalTime>10290</TotalTime>
  <Words>1402</Words>
  <Application>Microsoft Office PowerPoint</Application>
  <PresentationFormat>Widescreen</PresentationFormat>
  <Paragraphs>76</Paragraphs>
  <Slides>18</Slides>
  <Notes>0</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18</vt:i4>
      </vt:variant>
    </vt:vector>
  </HeadingPairs>
  <TitlesOfParts>
    <vt:vector size="26" baseType="lpstr">
      <vt:lpstr>Aptos Display</vt:lpstr>
      <vt:lpstr>Arial</vt:lpstr>
      <vt:lpstr>Calibri</vt:lpstr>
      <vt:lpstr>Calibri Light</vt:lpstr>
      <vt:lpstr>Tahoma</vt:lpstr>
      <vt:lpstr>Verdana</vt:lpstr>
      <vt:lpstr>Office Theme</vt:lpstr>
      <vt:lpstr>Custom Design</vt:lpstr>
      <vt:lpstr>PowerPoint Presentation</vt:lpstr>
      <vt:lpstr>No conflicts of interest, no off-label discussions. Disclosure: Kamada advisory board for anti-CMV use</vt:lpstr>
      <vt:lpstr>Why ISBT 128: and what is ICCBBA?  ONCE UPON A TIME (in 1994)….The International Council for Commonality in Blood Banking Automation (ICCBBA) was established. </vt:lpstr>
      <vt:lpstr>ICCBBA came into being, for the need of automation in blood use</vt:lpstr>
      <vt:lpstr>What elements need label inclusion?  MPHO is an individual and peculiar gift.</vt:lpstr>
      <vt:lpstr>The benefits and risks in the transplantation of amniotic tissues.</vt:lpstr>
      <vt:lpstr>Forum 25 was planned with the recognition that MPHO diversity was expanding and needs of the stakeholders were evolving and in flux.</vt:lpstr>
      <vt:lpstr>Forum 25, Lisbon 2019: celebrating 25 years of ICCBBA (est. 1994) and the ISBT128 standard</vt:lpstr>
      <vt:lpstr>Keynote Talk: Luc Noel (WHO)</vt:lpstr>
      <vt:lpstr>In the 25th year of ICCBBA management of ISBT 128</vt:lpstr>
      <vt:lpstr>Bull World Health Organ 2021;99:907–909  doi: 10.2471/BLT.21.285484. </vt:lpstr>
      <vt:lpstr>Common language is critical for goal achievement.</vt:lpstr>
      <vt:lpstr>Efforts to meet MPHO biovigilance issues, 2024</vt:lpstr>
      <vt:lpstr>Thank you.</vt:lpstr>
      <vt:lpstr>PowerPoint Presentation</vt:lpstr>
      <vt:lpstr>In 2024, the coding of therapeutic products obtained from human donation (MPHO, SOHO) remains decentralized and confined to different products (tribes).   Stakeholders involved in the use of these disparate MPHO continue to have diverse opinions and needs. Some   </vt:lpstr>
      <vt:lpstr>PowerPoint Presentation</vt:lpstr>
      <vt:lpstr>PowerPoint Presentation</vt:lpstr>
    </vt:vector>
  </TitlesOfParts>
  <Company>University of Minnesota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Ethics, traceability and biovigilance of MPHO: Recommendations from Forum 25 Lisbon, 2019</dc:title>
  <dc:creator>Timothy Pruett</dc:creator>
  <cp:lastModifiedBy>Timothy Pruett</cp:lastModifiedBy>
  <cp:revision>85</cp:revision>
  <dcterms:created xsi:type="dcterms:W3CDTF">2024-10-15T19:21:10Z</dcterms:created>
  <dcterms:modified xsi:type="dcterms:W3CDTF">2024-11-08T21:34:36Z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0x010100606AF7C6DDDA8A4FAC9C12D744BD9A49</vt:lpwstr>
  </property>
</Properties>
</file>